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90"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80AAB80-D8A5-4AB3-A4C1-6BDD5E820CD8}" type="datetimeFigureOut">
              <a:rPr lang="en-US" smtClean="0"/>
              <a:pPr/>
              <a:t>8/4/2015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08AE2D2-D4EC-496E-9B2A-5D7D1937354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0AAB80-D8A5-4AB3-A4C1-6BDD5E820CD8}" type="datetimeFigureOut">
              <a:rPr lang="en-US" smtClean="0"/>
              <a:pPr/>
              <a:t>8/4/2015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08AE2D2-D4EC-496E-9B2A-5D7D193735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0AAB80-D8A5-4AB3-A4C1-6BDD5E820CD8}" type="datetimeFigureOut">
              <a:rPr lang="en-US" smtClean="0"/>
              <a:pPr/>
              <a:t>8/4/2015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08AE2D2-D4EC-496E-9B2A-5D7D193735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0AAB80-D8A5-4AB3-A4C1-6BDD5E820CD8}" type="datetimeFigureOut">
              <a:rPr lang="en-US" smtClean="0"/>
              <a:pPr/>
              <a:t>8/4/2015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08AE2D2-D4EC-496E-9B2A-5D7D1937354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80AAB80-D8A5-4AB3-A4C1-6BDD5E820CD8}" type="datetimeFigureOut">
              <a:rPr lang="en-US" smtClean="0"/>
              <a:pPr/>
              <a:t>8/4/2015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08AE2D2-D4EC-496E-9B2A-5D7D1937354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80AAB80-D8A5-4AB3-A4C1-6BDD5E820CD8}" type="datetimeFigureOut">
              <a:rPr lang="en-US" smtClean="0"/>
              <a:pPr/>
              <a:t>8/4/2015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08AE2D2-D4EC-496E-9B2A-5D7D1937354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80AAB80-D8A5-4AB3-A4C1-6BDD5E820CD8}" type="datetimeFigureOut">
              <a:rPr lang="en-US" smtClean="0"/>
              <a:pPr/>
              <a:t>8/4/2015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08AE2D2-D4EC-496E-9B2A-5D7D1937354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80AAB80-D8A5-4AB3-A4C1-6BDD5E820CD8}" type="datetimeFigureOut">
              <a:rPr lang="en-US" smtClean="0"/>
              <a:pPr/>
              <a:t>8/4/2015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08AE2D2-D4EC-496E-9B2A-5D7D1937354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80AAB80-D8A5-4AB3-A4C1-6BDD5E820CD8}" type="datetimeFigureOut">
              <a:rPr lang="en-US" smtClean="0"/>
              <a:pPr/>
              <a:t>8/4/2015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08AE2D2-D4EC-496E-9B2A-5D7D193735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80AAB80-D8A5-4AB3-A4C1-6BDD5E820CD8}" type="datetimeFigureOut">
              <a:rPr lang="en-US" smtClean="0"/>
              <a:pPr/>
              <a:t>8/4/2015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08AE2D2-D4EC-496E-9B2A-5D7D1937354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80AAB80-D8A5-4AB3-A4C1-6BDD5E820CD8}" type="datetimeFigureOut">
              <a:rPr lang="en-US" smtClean="0"/>
              <a:pPr/>
              <a:t>8/4/2015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08AE2D2-D4EC-496E-9B2A-5D7D1937354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80AAB80-D8A5-4AB3-A4C1-6BDD5E820CD8}" type="datetimeFigureOut">
              <a:rPr lang="en-US" smtClean="0"/>
              <a:pPr/>
              <a:t>8/4/2015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08AE2D2-D4EC-496E-9B2A-5D7D1937354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Variance </a:t>
            </a:r>
            <a:r>
              <a:rPr lang="en-US" smtClean="0"/>
              <a:t>Petition </a:t>
            </a:r>
            <a:r>
              <a:rPr lang="en-US" smtClean="0"/>
              <a:t>Requirements  </a:t>
            </a:r>
            <a:endParaRPr lang="en-US" dirty="0"/>
          </a:p>
        </p:txBody>
      </p:sp>
      <p:sp>
        <p:nvSpPr>
          <p:cNvPr id="3" name="Subtitle 2"/>
          <p:cNvSpPr>
            <a:spLocks noGrp="1"/>
          </p:cNvSpPr>
          <p:nvPr>
            <p:ph type="subTitle" idx="1"/>
          </p:nvPr>
        </p:nvSpPr>
        <p:spPr>
          <a:xfrm>
            <a:off x="685800" y="3611606"/>
            <a:ext cx="7772400" cy="1569993"/>
          </a:xfrm>
        </p:spPr>
        <p:txBody>
          <a:bodyPr>
            <a:normAutofit fontScale="70000" lnSpcReduction="20000"/>
          </a:bodyPr>
          <a:lstStyle/>
          <a:p>
            <a:r>
              <a:rPr lang="en-US" sz="2900" b="1" dirty="0" smtClean="0"/>
              <a:t>Illinois EPA Team</a:t>
            </a:r>
          </a:p>
          <a:p>
            <a:r>
              <a:rPr lang="en-US" dirty="0" smtClean="0"/>
              <a:t>Sanjay Sofat</a:t>
            </a:r>
          </a:p>
          <a:p>
            <a:r>
              <a:rPr lang="en-US" dirty="0" smtClean="0"/>
              <a:t>Scott Twait</a:t>
            </a:r>
          </a:p>
          <a:p>
            <a:r>
              <a:rPr lang="en-US" dirty="0" smtClean="0"/>
              <a:t>Stefanie Diers</a:t>
            </a:r>
          </a:p>
          <a:p>
            <a:r>
              <a:rPr lang="en-US" dirty="0" smtClean="0"/>
              <a:t>Sara Terranova</a:t>
            </a:r>
            <a:endParaRPr lang="en-US" dirty="0"/>
          </a:p>
        </p:txBody>
      </p:sp>
    </p:spTree>
    <p:extLst>
      <p:ext uri="{BB962C8B-B14F-4D97-AF65-F5344CB8AC3E}">
        <p14:creationId xmlns:p14="http://schemas.microsoft.com/office/powerpoint/2010/main" xmlns="" val="639692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09800"/>
            <a:ext cx="7520940" cy="3579849"/>
          </a:xfrm>
        </p:spPr>
        <p:txBody>
          <a:bodyPr>
            <a:normAutofit fontScale="55000" lnSpcReduction="20000"/>
          </a:bodyPr>
          <a:lstStyle/>
          <a:p>
            <a:r>
              <a:rPr lang="en-US" dirty="0"/>
              <a:t>Analysis of winter months water quality data of all CAWS </a:t>
            </a:r>
            <a:r>
              <a:rPr lang="en-US" dirty="0" smtClean="0"/>
              <a:t>segments</a:t>
            </a:r>
            <a:endParaRPr lang="en-US" dirty="0"/>
          </a:p>
          <a:p>
            <a:pPr marL="0" indent="0">
              <a:buNone/>
            </a:pPr>
            <a:endParaRPr lang="en-US" dirty="0"/>
          </a:p>
          <a:p>
            <a:r>
              <a:rPr lang="en-US" dirty="0"/>
              <a:t>Each entity must ensure that they have sufficient data </a:t>
            </a:r>
          </a:p>
          <a:p>
            <a:pPr lvl="2">
              <a:buFont typeface="Wingdings" panose="05000000000000000000" pitchFamily="2" charset="2"/>
              <a:buChar char="§"/>
            </a:pPr>
            <a:r>
              <a:rPr lang="en-US" dirty="0"/>
              <a:t>MWRD </a:t>
            </a:r>
            <a:r>
              <a:rPr lang="en-US" dirty="0" smtClean="0"/>
              <a:t>data</a:t>
            </a:r>
          </a:p>
          <a:p>
            <a:pPr lvl="2">
              <a:buFont typeface="Wingdings" panose="05000000000000000000" pitchFamily="2" charset="2"/>
              <a:buChar char="§"/>
            </a:pPr>
            <a:r>
              <a:rPr lang="en-US" dirty="0" smtClean="0"/>
              <a:t>Agency data</a:t>
            </a:r>
          </a:p>
          <a:p>
            <a:pPr lvl="2">
              <a:buFont typeface="Wingdings" panose="05000000000000000000" pitchFamily="2" charset="2"/>
              <a:buChar char="§"/>
            </a:pPr>
            <a:r>
              <a:rPr lang="en-US" dirty="0" smtClean="0"/>
              <a:t>Discharger data</a:t>
            </a:r>
          </a:p>
          <a:p>
            <a:pPr lvl="2">
              <a:buFont typeface="Wingdings" panose="05000000000000000000" pitchFamily="2" charset="2"/>
              <a:buChar char="§"/>
            </a:pPr>
            <a:r>
              <a:rPr lang="en-US" dirty="0" smtClean="0"/>
              <a:t>USGS data</a:t>
            </a:r>
            <a:endParaRPr lang="en-US" dirty="0"/>
          </a:p>
          <a:p>
            <a:pPr marL="603504" lvl="2" indent="0">
              <a:buNone/>
            </a:pPr>
            <a:r>
              <a:rPr lang="en-US" dirty="0"/>
              <a:t> </a:t>
            </a:r>
          </a:p>
          <a:p>
            <a:r>
              <a:rPr lang="en-US" dirty="0" smtClean="0"/>
              <a:t>Each entity </a:t>
            </a:r>
            <a:r>
              <a:rPr lang="en-US" dirty="0"/>
              <a:t>must demonstrate compliance cannot be immediately reach in the receiving stream and discharge</a:t>
            </a:r>
          </a:p>
          <a:p>
            <a:pPr marL="0" indent="0">
              <a:buNone/>
            </a:pPr>
            <a:endParaRPr lang="en-US" dirty="0"/>
          </a:p>
          <a:p>
            <a:r>
              <a:rPr lang="en-US" dirty="0"/>
              <a:t>Develop a monitoring plan for each </a:t>
            </a:r>
            <a:r>
              <a:rPr lang="en-US" dirty="0" smtClean="0"/>
              <a:t>waterbody/watershed</a:t>
            </a:r>
          </a:p>
          <a:p>
            <a:pPr marL="0" lvl="0" indent="0">
              <a:buNone/>
            </a:pPr>
            <a:r>
              <a:rPr lang="en-US" dirty="0"/>
              <a:t> </a:t>
            </a:r>
          </a:p>
          <a:p>
            <a:r>
              <a:rPr lang="en-US" dirty="0"/>
              <a:t>Annual Report documenting water quality progress made in each waterbody/watershed</a:t>
            </a:r>
          </a:p>
          <a:p>
            <a:endParaRPr lang="en-US" dirty="0"/>
          </a:p>
        </p:txBody>
      </p:sp>
      <p:sp>
        <p:nvSpPr>
          <p:cNvPr id="2" name="Title 1"/>
          <p:cNvSpPr>
            <a:spLocks noGrp="1"/>
          </p:cNvSpPr>
          <p:nvPr>
            <p:ph type="title"/>
          </p:nvPr>
        </p:nvSpPr>
        <p:spPr>
          <a:xfrm>
            <a:off x="838200" y="838200"/>
            <a:ext cx="7520940" cy="1143000"/>
          </a:xfrm>
        </p:spPr>
        <p:txBody>
          <a:bodyPr>
            <a:normAutofit fontScale="90000"/>
          </a:bodyPr>
          <a:lstStyle/>
          <a:p>
            <a:r>
              <a:rPr lang="en-US" dirty="0" smtClean="0"/>
              <a:t>Ambient Conditions of All Segments</a:t>
            </a:r>
            <a:endParaRPr lang="en-US" dirty="0"/>
          </a:p>
        </p:txBody>
      </p:sp>
    </p:spTree>
    <p:extLst>
      <p:ext uri="{BB962C8B-B14F-4D97-AF65-F5344CB8AC3E}">
        <p14:creationId xmlns:p14="http://schemas.microsoft.com/office/powerpoint/2010/main" xmlns="" val="990088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47800"/>
            <a:ext cx="7520940" cy="4800600"/>
          </a:xfrm>
        </p:spPr>
        <p:txBody>
          <a:bodyPr>
            <a:normAutofit fontScale="70000" lnSpcReduction="20000"/>
          </a:bodyPr>
          <a:lstStyle/>
          <a:p>
            <a:pPr marL="0" lvl="0" indent="0">
              <a:buNone/>
            </a:pPr>
            <a:r>
              <a:rPr lang="en-US" sz="4000" dirty="0" smtClean="0"/>
              <a:t>Discussion </a:t>
            </a:r>
            <a:r>
              <a:rPr lang="en-US" sz="4000" dirty="0"/>
              <a:t>on </a:t>
            </a:r>
            <a:r>
              <a:rPr lang="en-US" sz="4000" dirty="0" smtClean="0"/>
              <a:t>EACH facility </a:t>
            </a:r>
            <a:r>
              <a:rPr lang="en-US" sz="4000" dirty="0"/>
              <a:t>seeking </a:t>
            </a:r>
            <a:r>
              <a:rPr lang="en-US" sz="4000" dirty="0" smtClean="0"/>
              <a:t>variance:</a:t>
            </a:r>
          </a:p>
          <a:p>
            <a:pPr marL="0" lvl="0" indent="0">
              <a:buNone/>
            </a:pPr>
            <a:endParaRPr lang="en-US" sz="4000" dirty="0"/>
          </a:p>
          <a:p>
            <a:pPr lvl="1">
              <a:buFont typeface="Wingdings" panose="05000000000000000000" pitchFamily="2" charset="2"/>
              <a:buChar char="§"/>
            </a:pPr>
            <a:r>
              <a:rPr lang="en-US" sz="4000" dirty="0"/>
              <a:t>Number of persons employed </a:t>
            </a:r>
          </a:p>
          <a:p>
            <a:pPr lvl="1">
              <a:buFont typeface="Wingdings" panose="05000000000000000000" pitchFamily="2" charset="2"/>
              <a:buChar char="§"/>
            </a:pPr>
            <a:r>
              <a:rPr lang="en-US" sz="4000" dirty="0" smtClean="0"/>
              <a:t>Age </a:t>
            </a:r>
            <a:r>
              <a:rPr lang="en-US" sz="4000" dirty="0"/>
              <a:t>of  </a:t>
            </a:r>
            <a:r>
              <a:rPr lang="en-US" sz="4000" dirty="0" smtClean="0"/>
              <a:t>facility</a:t>
            </a:r>
          </a:p>
          <a:p>
            <a:pPr lvl="1">
              <a:buFont typeface="Wingdings" panose="05000000000000000000" pitchFamily="2" charset="2"/>
              <a:buChar char="§"/>
            </a:pPr>
            <a:r>
              <a:rPr lang="en-US" sz="4000" dirty="0" smtClean="0"/>
              <a:t>Location </a:t>
            </a:r>
            <a:r>
              <a:rPr lang="en-US" sz="4000" dirty="0"/>
              <a:t>of the facility</a:t>
            </a:r>
          </a:p>
          <a:p>
            <a:pPr lvl="1">
              <a:buFont typeface="Wingdings" panose="05000000000000000000" pitchFamily="2" charset="2"/>
              <a:buChar char="§"/>
            </a:pPr>
            <a:r>
              <a:rPr lang="en-US" sz="4000" dirty="0" smtClean="0"/>
              <a:t>Area </a:t>
            </a:r>
            <a:r>
              <a:rPr lang="en-US" sz="4000" dirty="0"/>
              <a:t>affected by the facility’s activity</a:t>
            </a:r>
          </a:p>
          <a:p>
            <a:pPr lvl="1">
              <a:buFont typeface="Wingdings" panose="05000000000000000000" pitchFamily="2" charset="2"/>
              <a:buChar char="§"/>
            </a:pPr>
            <a:r>
              <a:rPr lang="en-US" sz="4000" dirty="0" smtClean="0"/>
              <a:t>Identify </a:t>
            </a:r>
            <a:r>
              <a:rPr lang="en-US" sz="4000" dirty="0"/>
              <a:t>all environmental permits held</a:t>
            </a:r>
          </a:p>
          <a:p>
            <a:pPr lvl="1">
              <a:buFont typeface="Wingdings" panose="05000000000000000000" pitchFamily="2" charset="2"/>
              <a:buChar char="§"/>
            </a:pPr>
            <a:r>
              <a:rPr lang="en-US" sz="4000" dirty="0" smtClean="0"/>
              <a:t>Nature </a:t>
            </a:r>
            <a:r>
              <a:rPr lang="en-US" sz="4000" dirty="0"/>
              <a:t>and amount of chloride used in the process or activity </a:t>
            </a:r>
          </a:p>
          <a:p>
            <a:pPr lvl="1">
              <a:buFont typeface="Wingdings" panose="05000000000000000000" pitchFamily="2" charset="2"/>
              <a:buChar char="§"/>
            </a:pPr>
            <a:r>
              <a:rPr lang="en-US" sz="4000" dirty="0" smtClean="0"/>
              <a:t>Describe </a:t>
            </a:r>
            <a:r>
              <a:rPr lang="en-US" sz="4000" dirty="0"/>
              <a:t>chloride controls and BMPs already in use </a:t>
            </a:r>
          </a:p>
          <a:p>
            <a:endParaRPr lang="en-US" dirty="0"/>
          </a:p>
        </p:txBody>
      </p:sp>
      <p:sp>
        <p:nvSpPr>
          <p:cNvPr id="2" name="Title 1"/>
          <p:cNvSpPr>
            <a:spLocks noGrp="1"/>
          </p:cNvSpPr>
          <p:nvPr>
            <p:ph type="title"/>
          </p:nvPr>
        </p:nvSpPr>
        <p:spPr>
          <a:xfrm>
            <a:off x="457200" y="274638"/>
            <a:ext cx="8229600" cy="1020762"/>
          </a:xfrm>
        </p:spPr>
        <p:txBody>
          <a:bodyPr>
            <a:normAutofit/>
          </a:bodyPr>
          <a:lstStyle/>
          <a:p>
            <a:pPr algn="ctr"/>
            <a:r>
              <a:rPr lang="en-US" dirty="0" smtClean="0"/>
              <a:t>Facility </a:t>
            </a:r>
            <a:r>
              <a:rPr lang="en-US" dirty="0"/>
              <a:t>O</a:t>
            </a:r>
            <a:r>
              <a:rPr lang="en-US" dirty="0" smtClean="0"/>
              <a:t>perations</a:t>
            </a:r>
            <a:endParaRPr lang="en-US" dirty="0"/>
          </a:p>
        </p:txBody>
      </p:sp>
    </p:spTree>
    <p:extLst>
      <p:ext uri="{BB962C8B-B14F-4D97-AF65-F5344CB8AC3E}">
        <p14:creationId xmlns:p14="http://schemas.microsoft.com/office/powerpoint/2010/main" xmlns="" val="3284257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183880" cy="4800600"/>
          </a:xfrm>
        </p:spPr>
        <p:txBody>
          <a:bodyPr>
            <a:normAutofit fontScale="62500" lnSpcReduction="20000"/>
          </a:bodyPr>
          <a:lstStyle/>
          <a:p>
            <a:r>
              <a:rPr lang="en-US" sz="2500" dirty="0"/>
              <a:t>Discussion of alternatives and BMPs should be based on engineering and literature search</a:t>
            </a:r>
          </a:p>
          <a:p>
            <a:pPr marL="109728" indent="0">
              <a:buNone/>
            </a:pPr>
            <a:r>
              <a:rPr lang="en-US" sz="2500" dirty="0"/>
              <a:t> </a:t>
            </a:r>
          </a:p>
          <a:p>
            <a:r>
              <a:rPr lang="en-US" sz="2500" dirty="0"/>
              <a:t>Discussion of alternatives and BMPs for </a:t>
            </a:r>
            <a:r>
              <a:rPr lang="en-US" sz="2500" dirty="0" err="1"/>
              <a:t>wastestreams</a:t>
            </a:r>
            <a:r>
              <a:rPr lang="en-US" sz="2500" dirty="0"/>
              <a:t> necessary to achieve compliance with chloride WQS </a:t>
            </a:r>
            <a:endParaRPr lang="en-US" sz="2500" dirty="0" smtClean="0"/>
          </a:p>
          <a:p>
            <a:pPr marL="109728" indent="0">
              <a:buNone/>
            </a:pPr>
            <a:endParaRPr lang="en-US" sz="2500" dirty="0"/>
          </a:p>
          <a:p>
            <a:pPr lvl="0"/>
            <a:r>
              <a:rPr lang="en-US" sz="2500" dirty="0" smtClean="0"/>
              <a:t>Availability </a:t>
            </a:r>
            <a:r>
              <a:rPr lang="en-US" sz="2500" dirty="0"/>
              <a:t>of alternatives/BMPs, extent the alternatives/BMPs were studied and factors leading to the selection of alternatives/BMPs = technology, BMPs, alternative materials, etc.</a:t>
            </a:r>
          </a:p>
          <a:p>
            <a:pPr marL="109728" indent="0">
              <a:buNone/>
            </a:pPr>
            <a:r>
              <a:rPr lang="en-US" sz="2500" dirty="0"/>
              <a:t> </a:t>
            </a:r>
          </a:p>
          <a:p>
            <a:pPr lvl="0"/>
            <a:r>
              <a:rPr lang="en-US" sz="2500" dirty="0"/>
              <a:t>Discussion to indicate or demonstrate why immediate compliance would pose an unreasonable hardship</a:t>
            </a:r>
          </a:p>
          <a:p>
            <a:pPr marL="109728" indent="0">
              <a:buNone/>
            </a:pPr>
            <a:r>
              <a:rPr lang="en-US" sz="2500" dirty="0"/>
              <a:t> </a:t>
            </a:r>
          </a:p>
          <a:p>
            <a:r>
              <a:rPr lang="en-US" sz="2500" dirty="0"/>
              <a:t>Citations as well as documentation must be provided to the Board</a:t>
            </a:r>
          </a:p>
          <a:p>
            <a:pPr marL="914400" lvl="3" indent="0">
              <a:buNone/>
            </a:pPr>
            <a:r>
              <a:rPr lang="en-US" sz="2500" dirty="0"/>
              <a:t> </a:t>
            </a:r>
          </a:p>
          <a:p>
            <a:r>
              <a:rPr lang="en-US" sz="2500" dirty="0"/>
              <a:t>Annual report documenting whether and to what extent cost-effective and reasonable BMPs have been implemented</a:t>
            </a:r>
          </a:p>
          <a:p>
            <a:pPr marL="109728" indent="0">
              <a:buNone/>
            </a:pPr>
            <a:r>
              <a:rPr lang="en-US" sz="2500" dirty="0"/>
              <a:t> </a:t>
            </a:r>
          </a:p>
          <a:p>
            <a:r>
              <a:rPr lang="en-US" sz="2500" dirty="0"/>
              <a:t>Annual report documenting availability of alternative treatments or any changes to facility’s NPDES treatment technologies</a:t>
            </a:r>
          </a:p>
          <a:p>
            <a:pPr marL="109728" indent="0">
              <a:buNone/>
            </a:pPr>
            <a:endParaRPr lang="en-US" dirty="0"/>
          </a:p>
        </p:txBody>
      </p:sp>
      <p:sp>
        <p:nvSpPr>
          <p:cNvPr id="2" name="Title 1"/>
          <p:cNvSpPr>
            <a:spLocks noGrp="1"/>
          </p:cNvSpPr>
          <p:nvPr>
            <p:ph type="title"/>
          </p:nvPr>
        </p:nvSpPr>
        <p:spPr/>
        <p:txBody>
          <a:bodyPr/>
          <a:lstStyle/>
          <a:p>
            <a:pPr algn="ctr"/>
            <a:r>
              <a:rPr lang="en-US" dirty="0" smtClean="0"/>
              <a:t>Alternatives and BMPs</a:t>
            </a:r>
            <a:endParaRPr lang="en-US" dirty="0"/>
          </a:p>
        </p:txBody>
      </p:sp>
    </p:spTree>
    <p:extLst>
      <p:ext uri="{BB962C8B-B14F-4D97-AF65-F5344CB8AC3E}">
        <p14:creationId xmlns:p14="http://schemas.microsoft.com/office/powerpoint/2010/main" xmlns="" val="4046883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7400"/>
            <a:ext cx="8229600" cy="4495799"/>
          </a:xfrm>
        </p:spPr>
        <p:txBody>
          <a:bodyPr>
            <a:normAutofit fontScale="47500" lnSpcReduction="20000"/>
          </a:bodyPr>
          <a:lstStyle/>
          <a:p>
            <a:pPr lvl="0"/>
            <a:r>
              <a:rPr lang="en-US" sz="4000" dirty="0" smtClean="0"/>
              <a:t>A detailed description of the compliance plan, including a discussion of the proposed alternatives/BMPs to be undertaken to achieve full compliance with the chloride water quality standard; a time schedule for the implementation of alternatives/BMPs; and estimated costs involved for each phase of the implementation and the total cost to achieve compliance </a:t>
            </a:r>
          </a:p>
          <a:p>
            <a:pPr marL="109728" lvl="0" indent="0">
              <a:buNone/>
            </a:pPr>
            <a:endParaRPr lang="en-US" sz="4000" dirty="0" smtClean="0"/>
          </a:p>
          <a:p>
            <a:pPr lvl="0"/>
            <a:r>
              <a:rPr lang="en-US" sz="4000" dirty="0" smtClean="0"/>
              <a:t>A description of the environmental impacts</a:t>
            </a:r>
          </a:p>
          <a:p>
            <a:pPr marL="109728" indent="0">
              <a:buNone/>
            </a:pPr>
            <a:endParaRPr lang="en-US" sz="4000" dirty="0"/>
          </a:p>
          <a:p>
            <a:pPr lvl="0"/>
            <a:r>
              <a:rPr lang="en-US" sz="4000" dirty="0"/>
              <a:t>Discussion of the measures to be undertaken during the period of the variance to minimize the impact of the discharge on human, plant, and animal life in the affected area, including the numerical interim discharge limitations that can be achieved during the period of the </a:t>
            </a:r>
            <a:r>
              <a:rPr lang="en-US" sz="4000" dirty="0" smtClean="0"/>
              <a:t>variance</a:t>
            </a:r>
            <a:endParaRPr lang="en-US" sz="4000" dirty="0"/>
          </a:p>
          <a:p>
            <a:endParaRPr lang="en-US" dirty="0"/>
          </a:p>
        </p:txBody>
      </p:sp>
      <p:sp>
        <p:nvSpPr>
          <p:cNvPr id="3" name="Title 2"/>
          <p:cNvSpPr>
            <a:spLocks noGrp="1"/>
          </p:cNvSpPr>
          <p:nvPr>
            <p:ph type="title"/>
          </p:nvPr>
        </p:nvSpPr>
        <p:spPr>
          <a:xfrm>
            <a:off x="457200" y="228600"/>
            <a:ext cx="8229600" cy="1524000"/>
          </a:xfrm>
        </p:spPr>
        <p:txBody>
          <a:bodyPr>
            <a:normAutofit/>
          </a:bodyPr>
          <a:lstStyle/>
          <a:p>
            <a:r>
              <a:rPr lang="en-US" dirty="0" smtClean="0"/>
              <a:t>Compliance Plan and Environmental Impacts</a:t>
            </a:r>
            <a:endParaRPr lang="en-US" dirty="0"/>
          </a:p>
        </p:txBody>
      </p:sp>
    </p:spTree>
    <p:extLst>
      <p:ext uri="{BB962C8B-B14F-4D97-AF65-F5344CB8AC3E}">
        <p14:creationId xmlns:p14="http://schemas.microsoft.com/office/powerpoint/2010/main" xmlns="" val="2946581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914400" lvl="3" indent="0">
              <a:buNone/>
            </a:pPr>
            <a:endParaRPr lang="en-US" sz="2000" dirty="0"/>
          </a:p>
          <a:p>
            <a:r>
              <a:rPr lang="en-US" sz="2000" dirty="0" smtClean="0"/>
              <a:t>Variance Conditions: </a:t>
            </a:r>
            <a:r>
              <a:rPr lang="en-US" sz="2000" dirty="0"/>
              <a:t> </a:t>
            </a:r>
            <a:endParaRPr lang="en-US" sz="2000" dirty="0" smtClean="0"/>
          </a:p>
          <a:p>
            <a:pPr marL="109728" indent="0">
              <a:buNone/>
            </a:pPr>
            <a:endParaRPr lang="en-US" sz="2000" dirty="0" smtClean="0"/>
          </a:p>
          <a:p>
            <a:pPr lvl="1">
              <a:buFont typeface="Wingdings" panose="05000000000000000000" pitchFamily="2" charset="2"/>
              <a:buChar char="§"/>
            </a:pPr>
            <a:r>
              <a:rPr lang="en-US" sz="2000" dirty="0"/>
              <a:t>IEPA will assist in drafting the variance conditions?</a:t>
            </a:r>
          </a:p>
          <a:p>
            <a:pPr lvl="1">
              <a:buFont typeface="Wingdings" panose="05000000000000000000" pitchFamily="2" charset="2"/>
              <a:buChar char="§"/>
            </a:pPr>
            <a:r>
              <a:rPr lang="en-US" sz="2000" dirty="0"/>
              <a:t>Waterbody specific </a:t>
            </a:r>
          </a:p>
          <a:p>
            <a:pPr lvl="1">
              <a:buFont typeface="Wingdings" panose="05000000000000000000" pitchFamily="2" charset="2"/>
              <a:buChar char="§"/>
            </a:pPr>
            <a:r>
              <a:rPr lang="en-US" sz="2000" dirty="0"/>
              <a:t>5/10 year</a:t>
            </a:r>
          </a:p>
          <a:p>
            <a:pPr lvl="1">
              <a:buFont typeface="Wingdings" panose="05000000000000000000" pitchFamily="2" charset="2"/>
              <a:buChar char="§"/>
            </a:pPr>
            <a:r>
              <a:rPr lang="en-US" sz="2000" dirty="0"/>
              <a:t>Terms of variance</a:t>
            </a:r>
          </a:p>
          <a:p>
            <a:pPr lvl="1">
              <a:buFont typeface="Wingdings" panose="05000000000000000000" pitchFamily="2" charset="2"/>
              <a:buChar char="§"/>
            </a:pPr>
            <a:r>
              <a:rPr lang="en-US" sz="2000" dirty="0"/>
              <a:t>From the effective date of the winter chloride </a:t>
            </a:r>
            <a:r>
              <a:rPr lang="en-US" sz="2000" dirty="0" smtClean="0"/>
              <a:t>standard</a:t>
            </a:r>
          </a:p>
          <a:p>
            <a:pPr marL="393192" lvl="1" indent="0">
              <a:buNone/>
            </a:pPr>
            <a:endParaRPr lang="en-US" sz="2000" dirty="0"/>
          </a:p>
          <a:p>
            <a:r>
              <a:rPr lang="en-US" sz="2000" dirty="0" smtClean="0"/>
              <a:t>Identify, </a:t>
            </a:r>
            <a:r>
              <a:rPr lang="en-US" sz="2000" dirty="0"/>
              <a:t>including docket number</a:t>
            </a:r>
            <a:r>
              <a:rPr lang="en-US" sz="2000" dirty="0" smtClean="0"/>
              <a:t>, </a:t>
            </a:r>
            <a:r>
              <a:rPr lang="en-US" sz="2000" dirty="0"/>
              <a:t>any prior variance issued to the petitioner and if known, the petitioner’s predecessors, concerning similar </a:t>
            </a:r>
            <a:r>
              <a:rPr lang="en-US" sz="2000" dirty="0" smtClean="0"/>
              <a:t>relief</a:t>
            </a:r>
            <a:endParaRPr lang="en-US" sz="2000" dirty="0"/>
          </a:p>
          <a:p>
            <a:pPr marL="109728" indent="0">
              <a:buNone/>
            </a:pPr>
            <a:endParaRPr lang="en-US" sz="2800" dirty="0"/>
          </a:p>
          <a:p>
            <a:endParaRPr lang="en-US" dirty="0"/>
          </a:p>
        </p:txBody>
      </p:sp>
      <p:sp>
        <p:nvSpPr>
          <p:cNvPr id="3" name="Title 2"/>
          <p:cNvSpPr>
            <a:spLocks noGrp="1"/>
          </p:cNvSpPr>
          <p:nvPr>
            <p:ph type="title"/>
          </p:nvPr>
        </p:nvSpPr>
        <p:spPr/>
        <p:txBody>
          <a:bodyPr/>
          <a:lstStyle/>
          <a:p>
            <a:r>
              <a:rPr lang="en-US" dirty="0" smtClean="0"/>
              <a:t>Relief Requested</a:t>
            </a:r>
            <a:endParaRPr lang="en-US" dirty="0"/>
          </a:p>
        </p:txBody>
      </p:sp>
    </p:spTree>
    <p:extLst>
      <p:ext uri="{BB962C8B-B14F-4D97-AF65-F5344CB8AC3E}">
        <p14:creationId xmlns:p14="http://schemas.microsoft.com/office/powerpoint/2010/main" xmlns="" val="1358882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sz="2800" dirty="0"/>
          </a:p>
          <a:p>
            <a:r>
              <a:rPr lang="en-US" sz="2400" dirty="0"/>
              <a:t>Discussion of how significant chloride controls would result in substantial and widespread economic and social </a:t>
            </a:r>
            <a:r>
              <a:rPr lang="en-US" sz="2400" dirty="0" smtClean="0"/>
              <a:t>impact</a:t>
            </a:r>
          </a:p>
          <a:p>
            <a:pPr marL="109728" indent="0">
              <a:buNone/>
            </a:pPr>
            <a:endParaRPr lang="en-US" sz="2400" dirty="0"/>
          </a:p>
          <a:p>
            <a:pPr lvl="1">
              <a:buFont typeface="Wingdings" panose="05000000000000000000" pitchFamily="2" charset="2"/>
              <a:buChar char="§"/>
            </a:pPr>
            <a:r>
              <a:rPr lang="en-US" sz="2400" dirty="0" smtClean="0"/>
              <a:t>Social </a:t>
            </a:r>
            <a:r>
              <a:rPr lang="en-US" sz="2400" dirty="0"/>
              <a:t>impact analysis</a:t>
            </a:r>
          </a:p>
          <a:p>
            <a:pPr lvl="1">
              <a:buFont typeface="Wingdings" panose="05000000000000000000" pitchFamily="2" charset="2"/>
              <a:buChar char="§"/>
            </a:pPr>
            <a:r>
              <a:rPr lang="en-US" sz="2400" dirty="0"/>
              <a:t>Economic impact analysis (general discussion)</a:t>
            </a:r>
          </a:p>
          <a:p>
            <a:pPr lvl="1">
              <a:buFont typeface="Wingdings" panose="05000000000000000000" pitchFamily="2" charset="2"/>
              <a:buChar char="§"/>
            </a:pPr>
            <a:r>
              <a:rPr lang="en-US" sz="2400" dirty="0"/>
              <a:t>Documentation supporting above </a:t>
            </a:r>
            <a:r>
              <a:rPr lang="en-US" sz="2400" dirty="0" smtClean="0"/>
              <a:t>analyses </a:t>
            </a:r>
            <a:endParaRPr lang="en-US" sz="2400" dirty="0"/>
          </a:p>
          <a:p>
            <a:endParaRPr lang="en-US" dirty="0"/>
          </a:p>
        </p:txBody>
      </p:sp>
      <p:sp>
        <p:nvSpPr>
          <p:cNvPr id="3" name="Title 2"/>
          <p:cNvSpPr>
            <a:spLocks noGrp="1"/>
          </p:cNvSpPr>
          <p:nvPr>
            <p:ph type="title"/>
          </p:nvPr>
        </p:nvSpPr>
        <p:spPr/>
        <p:txBody>
          <a:bodyPr/>
          <a:lstStyle/>
          <a:p>
            <a:r>
              <a:rPr lang="en-US" dirty="0" smtClean="0"/>
              <a:t>Social/Economic Impacts</a:t>
            </a:r>
            <a:endParaRPr lang="en-US" dirty="0"/>
          </a:p>
        </p:txBody>
      </p:sp>
    </p:spTree>
    <p:extLst>
      <p:ext uri="{BB962C8B-B14F-4D97-AF65-F5344CB8AC3E}">
        <p14:creationId xmlns:p14="http://schemas.microsoft.com/office/powerpoint/2010/main" xmlns="" val="2011538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sz="2200" dirty="0"/>
          </a:p>
          <a:p>
            <a:pPr lvl="0"/>
            <a:r>
              <a:rPr lang="en-US" sz="2200" dirty="0"/>
              <a:t>Satisfactory progress is required for extension of </a:t>
            </a:r>
            <a:r>
              <a:rPr lang="en-US" sz="2200" dirty="0" smtClean="0"/>
              <a:t>variance:</a:t>
            </a:r>
          </a:p>
          <a:p>
            <a:pPr marL="109728" lvl="0" indent="0">
              <a:buNone/>
            </a:pPr>
            <a:endParaRPr lang="en-US" sz="2200" dirty="0" smtClean="0"/>
          </a:p>
          <a:p>
            <a:pPr lvl="1">
              <a:buFont typeface="Wingdings" panose="05000000000000000000" pitchFamily="2" charset="2"/>
              <a:buChar char="§"/>
            </a:pPr>
            <a:r>
              <a:rPr lang="en-US" sz="2200" dirty="0" smtClean="0"/>
              <a:t>Annual </a:t>
            </a:r>
            <a:r>
              <a:rPr lang="en-US" sz="2200" dirty="0"/>
              <a:t>report documenting the steps taken to meet the requirement of the previous variance (it will not be renewed if the applicant did not comply with the conditions of the original variance),</a:t>
            </a:r>
          </a:p>
          <a:p>
            <a:pPr lvl="1">
              <a:buFont typeface="Wingdings" panose="05000000000000000000" pitchFamily="2" charset="2"/>
              <a:buChar char="§"/>
            </a:pPr>
            <a:r>
              <a:rPr lang="en-US" sz="2200" dirty="0"/>
              <a:t>All participants need to provide a discussion that their receiving waterbody is not achieving the water quality </a:t>
            </a:r>
            <a:r>
              <a:rPr lang="en-US" sz="2200" dirty="0" smtClean="0"/>
              <a:t>standard</a:t>
            </a:r>
            <a:endParaRPr lang="en-US" sz="2200" dirty="0"/>
          </a:p>
          <a:p>
            <a:endParaRPr lang="en-US" dirty="0"/>
          </a:p>
        </p:txBody>
      </p:sp>
      <p:sp>
        <p:nvSpPr>
          <p:cNvPr id="3" name="Title 2"/>
          <p:cNvSpPr>
            <a:spLocks noGrp="1"/>
          </p:cNvSpPr>
          <p:nvPr>
            <p:ph type="title"/>
          </p:nvPr>
        </p:nvSpPr>
        <p:spPr/>
        <p:txBody>
          <a:bodyPr/>
          <a:lstStyle/>
          <a:p>
            <a:r>
              <a:rPr lang="en-US" dirty="0" smtClean="0"/>
              <a:t>Renewal </a:t>
            </a:r>
            <a:endParaRPr lang="en-US" dirty="0"/>
          </a:p>
        </p:txBody>
      </p:sp>
    </p:spTree>
    <p:extLst>
      <p:ext uri="{BB962C8B-B14F-4D97-AF65-F5344CB8AC3E}">
        <p14:creationId xmlns:p14="http://schemas.microsoft.com/office/powerpoint/2010/main" xmlns="" val="24303023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451</TotalTime>
  <Words>327</Words>
  <Application>Microsoft Office PowerPoint</Application>
  <PresentationFormat>On-screen Show (4:3)</PresentationFormat>
  <Paragraphs>74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Variance Petition Requirements  </vt:lpstr>
      <vt:lpstr>Ambient Conditions of All Segments</vt:lpstr>
      <vt:lpstr>Facility Operations</vt:lpstr>
      <vt:lpstr>Alternatives and BMPs</vt:lpstr>
      <vt:lpstr>Compliance Plan and Environmental Impacts</vt:lpstr>
      <vt:lpstr>Relief Requested</vt:lpstr>
      <vt:lpstr>Social/Economic Impacts</vt:lpstr>
      <vt:lpstr>Renewal </vt:lpstr>
    </vt:vector>
  </TitlesOfParts>
  <Company>State of Illinois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dc:title>
  <dc:creator>sara.terranova</dc:creator>
  <cp:lastModifiedBy>IT</cp:lastModifiedBy>
  <cp:revision>39</cp:revision>
  <cp:lastPrinted>2015-08-03T15:53:33Z</cp:lastPrinted>
  <dcterms:created xsi:type="dcterms:W3CDTF">2015-07-31T15:21:48Z</dcterms:created>
  <dcterms:modified xsi:type="dcterms:W3CDTF">2015-08-04T23:29:31Z</dcterms:modified>
</cp:coreProperties>
</file>