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4" r:id="rId1"/>
  </p:sldMasterIdLst>
  <p:notesMasterIdLst>
    <p:notesMasterId r:id="rId33"/>
  </p:notesMasterIdLst>
  <p:handoutMasterIdLst>
    <p:handoutMasterId r:id="rId34"/>
  </p:handoutMasterIdLst>
  <p:sldIdLst>
    <p:sldId id="644" r:id="rId2"/>
    <p:sldId id="702" r:id="rId3"/>
    <p:sldId id="731" r:id="rId4"/>
    <p:sldId id="729" r:id="rId5"/>
    <p:sldId id="703" r:id="rId6"/>
    <p:sldId id="753" r:id="rId7"/>
    <p:sldId id="742" r:id="rId8"/>
    <p:sldId id="743" r:id="rId9"/>
    <p:sldId id="740" r:id="rId10"/>
    <p:sldId id="744" r:id="rId11"/>
    <p:sldId id="741" r:id="rId12"/>
    <p:sldId id="746" r:id="rId13"/>
    <p:sldId id="745" r:id="rId14"/>
    <p:sldId id="747" r:id="rId15"/>
    <p:sldId id="734" r:id="rId16"/>
    <p:sldId id="735" r:id="rId17"/>
    <p:sldId id="736" r:id="rId18"/>
    <p:sldId id="737" r:id="rId19"/>
    <p:sldId id="738" r:id="rId20"/>
    <p:sldId id="739" r:id="rId21"/>
    <p:sldId id="732" r:id="rId22"/>
    <p:sldId id="733" r:id="rId23"/>
    <p:sldId id="748" r:id="rId24"/>
    <p:sldId id="714" r:id="rId25"/>
    <p:sldId id="749" r:id="rId26"/>
    <p:sldId id="750" r:id="rId27"/>
    <p:sldId id="710" r:id="rId28"/>
    <p:sldId id="751" r:id="rId29"/>
    <p:sldId id="752" r:id="rId30"/>
    <p:sldId id="715" r:id="rId31"/>
    <p:sldId id="670" r:id="rId32"/>
  </p:sldIdLst>
  <p:sldSz cx="9144000" cy="6858000" type="screen4x3"/>
  <p:notesSz cx="6985000" cy="9283700"/>
  <p:defaultTextStyle>
    <a:defPPr>
      <a:defRPr lang="en-US"/>
    </a:defPPr>
    <a:lvl1pPr algn="l" rtl="0" fontAlgn="base">
      <a:spcBef>
        <a:spcPct val="0"/>
      </a:spcBef>
      <a:spcAft>
        <a:spcPct val="0"/>
      </a:spcAft>
      <a:defRPr sz="3000" b="1" kern="1200">
        <a:solidFill>
          <a:schemeClr val="bg1"/>
        </a:solidFill>
        <a:latin typeface="Arial" pitchFamily="34" charset="0"/>
        <a:ea typeface="+mn-ea"/>
        <a:cs typeface="+mn-cs"/>
      </a:defRPr>
    </a:lvl1pPr>
    <a:lvl2pPr marL="457200" algn="l" rtl="0" fontAlgn="base">
      <a:spcBef>
        <a:spcPct val="0"/>
      </a:spcBef>
      <a:spcAft>
        <a:spcPct val="0"/>
      </a:spcAft>
      <a:defRPr sz="3000" b="1" kern="1200">
        <a:solidFill>
          <a:schemeClr val="bg1"/>
        </a:solidFill>
        <a:latin typeface="Arial" pitchFamily="34" charset="0"/>
        <a:ea typeface="+mn-ea"/>
        <a:cs typeface="+mn-cs"/>
      </a:defRPr>
    </a:lvl2pPr>
    <a:lvl3pPr marL="914400" algn="l" rtl="0" fontAlgn="base">
      <a:spcBef>
        <a:spcPct val="0"/>
      </a:spcBef>
      <a:spcAft>
        <a:spcPct val="0"/>
      </a:spcAft>
      <a:defRPr sz="3000" b="1" kern="1200">
        <a:solidFill>
          <a:schemeClr val="bg1"/>
        </a:solidFill>
        <a:latin typeface="Arial" pitchFamily="34" charset="0"/>
        <a:ea typeface="+mn-ea"/>
        <a:cs typeface="+mn-cs"/>
      </a:defRPr>
    </a:lvl3pPr>
    <a:lvl4pPr marL="1371600" algn="l" rtl="0" fontAlgn="base">
      <a:spcBef>
        <a:spcPct val="0"/>
      </a:spcBef>
      <a:spcAft>
        <a:spcPct val="0"/>
      </a:spcAft>
      <a:defRPr sz="3000" b="1" kern="1200">
        <a:solidFill>
          <a:schemeClr val="bg1"/>
        </a:solidFill>
        <a:latin typeface="Arial" pitchFamily="34" charset="0"/>
        <a:ea typeface="+mn-ea"/>
        <a:cs typeface="+mn-cs"/>
      </a:defRPr>
    </a:lvl4pPr>
    <a:lvl5pPr marL="1828800" algn="l" rtl="0" fontAlgn="base">
      <a:spcBef>
        <a:spcPct val="0"/>
      </a:spcBef>
      <a:spcAft>
        <a:spcPct val="0"/>
      </a:spcAft>
      <a:defRPr sz="3000" b="1" kern="1200">
        <a:solidFill>
          <a:schemeClr val="bg1"/>
        </a:solidFill>
        <a:latin typeface="Arial" pitchFamily="34" charset="0"/>
        <a:ea typeface="+mn-ea"/>
        <a:cs typeface="+mn-cs"/>
      </a:defRPr>
    </a:lvl5pPr>
    <a:lvl6pPr marL="2286000" algn="l" defTabSz="914400" rtl="0" eaLnBrk="1" latinLnBrk="0" hangingPunct="1">
      <a:defRPr sz="3000" b="1" kern="1200">
        <a:solidFill>
          <a:schemeClr val="bg1"/>
        </a:solidFill>
        <a:latin typeface="Arial" pitchFamily="34" charset="0"/>
        <a:ea typeface="+mn-ea"/>
        <a:cs typeface="+mn-cs"/>
      </a:defRPr>
    </a:lvl6pPr>
    <a:lvl7pPr marL="2743200" algn="l" defTabSz="914400" rtl="0" eaLnBrk="1" latinLnBrk="0" hangingPunct="1">
      <a:defRPr sz="3000" b="1" kern="1200">
        <a:solidFill>
          <a:schemeClr val="bg1"/>
        </a:solidFill>
        <a:latin typeface="Arial" pitchFamily="34" charset="0"/>
        <a:ea typeface="+mn-ea"/>
        <a:cs typeface="+mn-cs"/>
      </a:defRPr>
    </a:lvl7pPr>
    <a:lvl8pPr marL="3200400" algn="l" defTabSz="914400" rtl="0" eaLnBrk="1" latinLnBrk="0" hangingPunct="1">
      <a:defRPr sz="3000" b="1" kern="1200">
        <a:solidFill>
          <a:schemeClr val="bg1"/>
        </a:solidFill>
        <a:latin typeface="Arial" pitchFamily="34" charset="0"/>
        <a:ea typeface="+mn-ea"/>
        <a:cs typeface="+mn-cs"/>
      </a:defRPr>
    </a:lvl8pPr>
    <a:lvl9pPr marL="3657600" algn="l" defTabSz="914400" rtl="0" eaLnBrk="1" latinLnBrk="0" hangingPunct="1">
      <a:defRPr sz="3000" b="1" kern="1200">
        <a:solidFill>
          <a:schemeClr val="bg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0686C6"/>
    <a:srgbClr val="74C5FC"/>
    <a:srgbClr val="99CCFF"/>
    <a:srgbClr val="66CCFF"/>
    <a:srgbClr val="3399FF"/>
    <a:srgbClr val="0066CC"/>
    <a:srgbClr val="FF3300"/>
    <a:srgbClr val="045FA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63" autoAdjust="0"/>
    <p:restoredTop sz="94236" autoAdjust="0"/>
  </p:normalViewPr>
  <p:slideViewPr>
    <p:cSldViewPr>
      <p:cViewPr>
        <p:scale>
          <a:sx n="100" d="100"/>
          <a:sy n="100" d="100"/>
        </p:scale>
        <p:origin x="-42"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94" y="1086"/>
      </p:cViewPr>
      <p:guideLst>
        <p:guide orient="horz" pos="2924"/>
        <p:guide pos="220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Eagle\Stickney\R&amp;D\Benthos\Chloride%20Analysis\Waterways%20chloride%20data\WaterwayChlorideAnalysisReqByJennifer05M08Y2014.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4"/>
  <c:clrMapOvr bg1="lt1" tx1="dk1" bg2="lt2" tx2="dk2" accent1="accent1" accent2="accent2" accent3="accent3" accent4="accent4" accent5="accent5" accent6="accent6" hlink="hlink" folHlink="folHlink"/>
  <c:chart>
    <c:title>
      <c:tx>
        <c:rich>
          <a:bodyPr/>
          <a:lstStyle/>
          <a:p>
            <a:pPr>
              <a:defRPr/>
            </a:pPr>
            <a:r>
              <a:rPr lang="en-US" sz="1800" b="0" dirty="0"/>
              <a:t>Linear Regression of Chloride Concentrations and Specific Conductance at Lockport on the Chicago Sanitary and Ship Canal During 2007-2013</a:t>
            </a:r>
          </a:p>
        </c:rich>
      </c:tx>
    </c:title>
    <c:plotArea>
      <c:layout>
        <c:manualLayout>
          <c:layoutTarget val="inner"/>
          <c:xMode val="edge"/>
          <c:yMode val="edge"/>
          <c:x val="0.13512444948618721"/>
          <c:y val="0.17553913849004218"/>
          <c:w val="0.79910783397838125"/>
          <c:h val="0.69592187741238543"/>
        </c:manualLayout>
      </c:layout>
      <c:scatterChart>
        <c:scatterStyle val="lineMarker"/>
        <c:ser>
          <c:idx val="0"/>
          <c:order val="0"/>
          <c:tx>
            <c:v>2007-2013</c:v>
          </c:tx>
          <c:spPr>
            <a:ln w="28575">
              <a:noFill/>
            </a:ln>
          </c:spPr>
          <c:trendline>
            <c:trendlineType val="linear"/>
            <c:dispRSqr val="1"/>
            <c:dispEq val="1"/>
            <c:trendlineLbl>
              <c:layout>
                <c:manualLayout>
                  <c:x val="-0.36331605985149368"/>
                  <c:y val="8.8424291791112761E-2"/>
                </c:manualLayout>
              </c:layout>
              <c:tx>
                <c:rich>
                  <a:bodyPr/>
                  <a:lstStyle/>
                  <a:p>
                    <a:pPr>
                      <a:defRPr/>
                    </a:pPr>
                    <a:r>
                      <a:rPr lang="en-US" sz="1400" baseline="0" dirty="0"/>
                      <a:t>y = 0.2835x - 122.52
R² = 0.9401</a:t>
                    </a:r>
                    <a:endParaRPr lang="en-US" sz="1400" dirty="0"/>
                  </a:p>
                </c:rich>
              </c:tx>
              <c:numFmt formatCode="General" sourceLinked="0"/>
              <c:spPr>
                <a:noFill/>
                <a:ln w="25400">
                  <a:noFill/>
                </a:ln>
              </c:spPr>
            </c:trendlineLbl>
          </c:trendline>
          <c:xVal>
            <c:numRef>
              <c:f>'linear regression'!$F$160:$F$521</c:f>
              <c:numCache>
                <c:formatCode>0</c:formatCode>
                <c:ptCount val="362"/>
                <c:pt idx="0">
                  <c:v>1136</c:v>
                </c:pt>
                <c:pt idx="1">
                  <c:v>782</c:v>
                </c:pt>
                <c:pt idx="2">
                  <c:v>1113</c:v>
                </c:pt>
                <c:pt idx="3">
                  <c:v>1171</c:v>
                </c:pt>
                <c:pt idx="4">
                  <c:v>1615</c:v>
                </c:pt>
                <c:pt idx="5">
                  <c:v>1349</c:v>
                </c:pt>
                <c:pt idx="7">
                  <c:v>2610</c:v>
                </c:pt>
                <c:pt idx="8">
                  <c:v>2509</c:v>
                </c:pt>
                <c:pt idx="9">
                  <c:v>2325</c:v>
                </c:pt>
                <c:pt idx="10">
                  <c:v>1694</c:v>
                </c:pt>
                <c:pt idx="11">
                  <c:v>1407</c:v>
                </c:pt>
                <c:pt idx="12">
                  <c:v>1310</c:v>
                </c:pt>
                <c:pt idx="13">
                  <c:v>1370</c:v>
                </c:pt>
                <c:pt idx="14">
                  <c:v>1311</c:v>
                </c:pt>
                <c:pt idx="15">
                  <c:v>1254</c:v>
                </c:pt>
                <c:pt idx="16">
                  <c:v>1391</c:v>
                </c:pt>
                <c:pt idx="17">
                  <c:v>941</c:v>
                </c:pt>
                <c:pt idx="18">
                  <c:v>1279</c:v>
                </c:pt>
                <c:pt idx="21">
                  <c:v>1069</c:v>
                </c:pt>
                <c:pt idx="22">
                  <c:v>892</c:v>
                </c:pt>
                <c:pt idx="23">
                  <c:v>674</c:v>
                </c:pt>
                <c:pt idx="25">
                  <c:v>781</c:v>
                </c:pt>
                <c:pt idx="26">
                  <c:v>761</c:v>
                </c:pt>
                <c:pt idx="27">
                  <c:v>719</c:v>
                </c:pt>
                <c:pt idx="29">
                  <c:v>762</c:v>
                </c:pt>
                <c:pt idx="30">
                  <c:v>776</c:v>
                </c:pt>
                <c:pt idx="31">
                  <c:v>768</c:v>
                </c:pt>
                <c:pt idx="32">
                  <c:v>625</c:v>
                </c:pt>
                <c:pt idx="33">
                  <c:v>616</c:v>
                </c:pt>
                <c:pt idx="34">
                  <c:v>617</c:v>
                </c:pt>
                <c:pt idx="35">
                  <c:v>792</c:v>
                </c:pt>
                <c:pt idx="36">
                  <c:v>693</c:v>
                </c:pt>
                <c:pt idx="37">
                  <c:v>694</c:v>
                </c:pt>
                <c:pt idx="38">
                  <c:v>716</c:v>
                </c:pt>
                <c:pt idx="39">
                  <c:v>783</c:v>
                </c:pt>
                <c:pt idx="40">
                  <c:v>827</c:v>
                </c:pt>
                <c:pt idx="42">
                  <c:v>736</c:v>
                </c:pt>
                <c:pt idx="43">
                  <c:v>810</c:v>
                </c:pt>
                <c:pt idx="44">
                  <c:v>897</c:v>
                </c:pt>
                <c:pt idx="45">
                  <c:v>959</c:v>
                </c:pt>
                <c:pt idx="46">
                  <c:v>920</c:v>
                </c:pt>
                <c:pt idx="47">
                  <c:v>668</c:v>
                </c:pt>
                <c:pt idx="48">
                  <c:v>844</c:v>
                </c:pt>
                <c:pt idx="49">
                  <c:v>1902</c:v>
                </c:pt>
                <c:pt idx="50">
                  <c:v>2261</c:v>
                </c:pt>
                <c:pt idx="52">
                  <c:v>2750</c:v>
                </c:pt>
                <c:pt idx="53">
                  <c:v>1377</c:v>
                </c:pt>
                <c:pt idx="54">
                  <c:v>1449</c:v>
                </c:pt>
                <c:pt idx="55">
                  <c:v>2299</c:v>
                </c:pt>
                <c:pt idx="56">
                  <c:v>2548</c:v>
                </c:pt>
                <c:pt idx="57">
                  <c:v>3157</c:v>
                </c:pt>
                <c:pt idx="58">
                  <c:v>1787</c:v>
                </c:pt>
                <c:pt idx="59">
                  <c:v>1686</c:v>
                </c:pt>
                <c:pt idx="60">
                  <c:v>2776</c:v>
                </c:pt>
                <c:pt idx="61">
                  <c:v>1448</c:v>
                </c:pt>
                <c:pt idx="62">
                  <c:v>1400</c:v>
                </c:pt>
                <c:pt idx="63">
                  <c:v>1569</c:v>
                </c:pt>
                <c:pt idx="64">
                  <c:v>1830</c:v>
                </c:pt>
                <c:pt idx="65">
                  <c:v>1501</c:v>
                </c:pt>
                <c:pt idx="66">
                  <c:v>1196</c:v>
                </c:pt>
                <c:pt idx="67">
                  <c:v>1352</c:v>
                </c:pt>
                <c:pt idx="68">
                  <c:v>1391</c:v>
                </c:pt>
                <c:pt idx="69">
                  <c:v>993</c:v>
                </c:pt>
                <c:pt idx="70">
                  <c:v>1036</c:v>
                </c:pt>
                <c:pt idx="71">
                  <c:v>1168</c:v>
                </c:pt>
                <c:pt idx="72">
                  <c:v>1125</c:v>
                </c:pt>
                <c:pt idx="73">
                  <c:v>830</c:v>
                </c:pt>
                <c:pt idx="74">
                  <c:v>917</c:v>
                </c:pt>
                <c:pt idx="75">
                  <c:v>1059</c:v>
                </c:pt>
                <c:pt idx="76">
                  <c:v>1096</c:v>
                </c:pt>
                <c:pt idx="77">
                  <c:v>1037</c:v>
                </c:pt>
                <c:pt idx="78">
                  <c:v>819</c:v>
                </c:pt>
                <c:pt idx="79">
                  <c:v>646</c:v>
                </c:pt>
                <c:pt idx="80">
                  <c:v>706</c:v>
                </c:pt>
                <c:pt idx="81">
                  <c:v>698</c:v>
                </c:pt>
                <c:pt idx="82">
                  <c:v>681</c:v>
                </c:pt>
                <c:pt idx="83">
                  <c:v>719</c:v>
                </c:pt>
                <c:pt idx="84">
                  <c:v>730</c:v>
                </c:pt>
                <c:pt idx="85">
                  <c:v>734</c:v>
                </c:pt>
                <c:pt idx="86">
                  <c:v>627</c:v>
                </c:pt>
                <c:pt idx="87">
                  <c:v>460</c:v>
                </c:pt>
                <c:pt idx="88">
                  <c:v>921</c:v>
                </c:pt>
                <c:pt idx="89">
                  <c:v>683</c:v>
                </c:pt>
                <c:pt idx="90">
                  <c:v>787</c:v>
                </c:pt>
                <c:pt idx="91">
                  <c:v>785</c:v>
                </c:pt>
                <c:pt idx="92">
                  <c:v>843</c:v>
                </c:pt>
                <c:pt idx="93">
                  <c:v>866</c:v>
                </c:pt>
                <c:pt idx="94">
                  <c:v>983</c:v>
                </c:pt>
                <c:pt idx="95">
                  <c:v>1056</c:v>
                </c:pt>
                <c:pt idx="96">
                  <c:v>1001</c:v>
                </c:pt>
                <c:pt idx="97">
                  <c:v>1015</c:v>
                </c:pt>
                <c:pt idx="98">
                  <c:v>1061</c:v>
                </c:pt>
                <c:pt idx="99">
                  <c:v>1445</c:v>
                </c:pt>
                <c:pt idx="100">
                  <c:v>1310</c:v>
                </c:pt>
                <c:pt idx="101">
                  <c:v>1705</c:v>
                </c:pt>
                <c:pt idx="102">
                  <c:v>1435</c:v>
                </c:pt>
                <c:pt idx="104">
                  <c:v>1418</c:v>
                </c:pt>
                <c:pt idx="105">
                  <c:v>1412</c:v>
                </c:pt>
                <c:pt idx="106">
                  <c:v>1840</c:v>
                </c:pt>
                <c:pt idx="107">
                  <c:v>1444</c:v>
                </c:pt>
                <c:pt idx="108">
                  <c:v>1275</c:v>
                </c:pt>
                <c:pt idx="109">
                  <c:v>1332</c:v>
                </c:pt>
                <c:pt idx="110">
                  <c:v>1530</c:v>
                </c:pt>
                <c:pt idx="111">
                  <c:v>1564</c:v>
                </c:pt>
                <c:pt idx="112">
                  <c:v>1195</c:v>
                </c:pt>
                <c:pt idx="113">
                  <c:v>822</c:v>
                </c:pt>
                <c:pt idx="114">
                  <c:v>1249</c:v>
                </c:pt>
                <c:pt idx="115">
                  <c:v>1293</c:v>
                </c:pt>
                <c:pt idx="116">
                  <c:v>1281</c:v>
                </c:pt>
                <c:pt idx="117">
                  <c:v>1235</c:v>
                </c:pt>
                <c:pt idx="118">
                  <c:v>1287</c:v>
                </c:pt>
                <c:pt idx="119">
                  <c:v>1319</c:v>
                </c:pt>
                <c:pt idx="120">
                  <c:v>1233</c:v>
                </c:pt>
                <c:pt idx="121">
                  <c:v>1054</c:v>
                </c:pt>
                <c:pt idx="122">
                  <c:v>1070</c:v>
                </c:pt>
                <c:pt idx="123">
                  <c:v>771</c:v>
                </c:pt>
                <c:pt idx="124">
                  <c:v>1147</c:v>
                </c:pt>
                <c:pt idx="125">
                  <c:v>874</c:v>
                </c:pt>
                <c:pt idx="126">
                  <c:v>980</c:v>
                </c:pt>
                <c:pt idx="127">
                  <c:v>829</c:v>
                </c:pt>
                <c:pt idx="129">
                  <c:v>889</c:v>
                </c:pt>
                <c:pt idx="130">
                  <c:v>798</c:v>
                </c:pt>
                <c:pt idx="131">
                  <c:v>784</c:v>
                </c:pt>
                <c:pt idx="132">
                  <c:v>847</c:v>
                </c:pt>
                <c:pt idx="133">
                  <c:v>783</c:v>
                </c:pt>
                <c:pt idx="134">
                  <c:v>801</c:v>
                </c:pt>
                <c:pt idx="135">
                  <c:v>740</c:v>
                </c:pt>
                <c:pt idx="136">
                  <c:v>701</c:v>
                </c:pt>
                <c:pt idx="137">
                  <c:v>672</c:v>
                </c:pt>
                <c:pt idx="138">
                  <c:v>623</c:v>
                </c:pt>
                <c:pt idx="139">
                  <c:v>730</c:v>
                </c:pt>
                <c:pt idx="140">
                  <c:v>701</c:v>
                </c:pt>
                <c:pt idx="141">
                  <c:v>695</c:v>
                </c:pt>
                <c:pt idx="142">
                  <c:v>717</c:v>
                </c:pt>
                <c:pt idx="143">
                  <c:v>597</c:v>
                </c:pt>
                <c:pt idx="144">
                  <c:v>754</c:v>
                </c:pt>
                <c:pt idx="145">
                  <c:v>791</c:v>
                </c:pt>
                <c:pt idx="146">
                  <c:v>624</c:v>
                </c:pt>
                <c:pt idx="147">
                  <c:v>611</c:v>
                </c:pt>
                <c:pt idx="148">
                  <c:v>899</c:v>
                </c:pt>
                <c:pt idx="149">
                  <c:v>976</c:v>
                </c:pt>
                <c:pt idx="150">
                  <c:v>983</c:v>
                </c:pt>
                <c:pt idx="151">
                  <c:v>873</c:v>
                </c:pt>
                <c:pt idx="152">
                  <c:v>985</c:v>
                </c:pt>
                <c:pt idx="153">
                  <c:v>1399</c:v>
                </c:pt>
                <c:pt idx="154">
                  <c:v>1374</c:v>
                </c:pt>
                <c:pt idx="156">
                  <c:v>1804</c:v>
                </c:pt>
                <c:pt idx="157">
                  <c:v>1323</c:v>
                </c:pt>
                <c:pt idx="158">
                  <c:v>1440</c:v>
                </c:pt>
                <c:pt idx="159">
                  <c:v>1727</c:v>
                </c:pt>
                <c:pt idx="161">
                  <c:v>1695</c:v>
                </c:pt>
                <c:pt idx="162">
                  <c:v>1775</c:v>
                </c:pt>
                <c:pt idx="163">
                  <c:v>2235</c:v>
                </c:pt>
                <c:pt idx="164">
                  <c:v>1972</c:v>
                </c:pt>
                <c:pt idx="165">
                  <c:v>1423</c:v>
                </c:pt>
                <c:pt idx="166">
                  <c:v>1425</c:v>
                </c:pt>
                <c:pt idx="167">
                  <c:v>1386</c:v>
                </c:pt>
                <c:pt idx="168">
                  <c:v>1480</c:v>
                </c:pt>
                <c:pt idx="169">
                  <c:v>1049</c:v>
                </c:pt>
                <c:pt idx="170">
                  <c:v>1224</c:v>
                </c:pt>
                <c:pt idx="171">
                  <c:v>1329</c:v>
                </c:pt>
                <c:pt idx="172">
                  <c:v>1150</c:v>
                </c:pt>
                <c:pt idx="173">
                  <c:v>1036</c:v>
                </c:pt>
                <c:pt idx="174">
                  <c:v>791</c:v>
                </c:pt>
                <c:pt idx="175">
                  <c:v>1109</c:v>
                </c:pt>
                <c:pt idx="176">
                  <c:v>921</c:v>
                </c:pt>
                <c:pt idx="177">
                  <c:v>845</c:v>
                </c:pt>
                <c:pt idx="178">
                  <c:v>929</c:v>
                </c:pt>
                <c:pt idx="179">
                  <c:v>796</c:v>
                </c:pt>
                <c:pt idx="180">
                  <c:v>744</c:v>
                </c:pt>
                <c:pt idx="184">
                  <c:v>706</c:v>
                </c:pt>
                <c:pt idx="185">
                  <c:v>710</c:v>
                </c:pt>
                <c:pt idx="190">
                  <c:v>737</c:v>
                </c:pt>
                <c:pt idx="191">
                  <c:v>766</c:v>
                </c:pt>
                <c:pt idx="192">
                  <c:v>768</c:v>
                </c:pt>
                <c:pt idx="193">
                  <c:v>764</c:v>
                </c:pt>
                <c:pt idx="194">
                  <c:v>733</c:v>
                </c:pt>
                <c:pt idx="195">
                  <c:v>805</c:v>
                </c:pt>
                <c:pt idx="196">
                  <c:v>773</c:v>
                </c:pt>
                <c:pt idx="197">
                  <c:v>775</c:v>
                </c:pt>
                <c:pt idx="198">
                  <c:v>771</c:v>
                </c:pt>
                <c:pt idx="199">
                  <c:v>836</c:v>
                </c:pt>
                <c:pt idx="202">
                  <c:v>792</c:v>
                </c:pt>
                <c:pt idx="203">
                  <c:v>781</c:v>
                </c:pt>
                <c:pt idx="204">
                  <c:v>1116</c:v>
                </c:pt>
                <c:pt idx="205">
                  <c:v>1794</c:v>
                </c:pt>
                <c:pt idx="207">
                  <c:v>1490</c:v>
                </c:pt>
                <c:pt idx="208">
                  <c:v>1424</c:v>
                </c:pt>
                <c:pt idx="209">
                  <c:v>1827</c:v>
                </c:pt>
                <c:pt idx="211">
                  <c:v>1620</c:v>
                </c:pt>
                <c:pt idx="213">
                  <c:v>2391</c:v>
                </c:pt>
                <c:pt idx="214">
                  <c:v>1680</c:v>
                </c:pt>
                <c:pt idx="215">
                  <c:v>1975</c:v>
                </c:pt>
                <c:pt idx="216">
                  <c:v>1530</c:v>
                </c:pt>
                <c:pt idx="219">
                  <c:v>1305</c:v>
                </c:pt>
                <c:pt idx="220">
                  <c:v>1357</c:v>
                </c:pt>
                <c:pt idx="221">
                  <c:v>1174</c:v>
                </c:pt>
                <c:pt idx="222">
                  <c:v>1342</c:v>
                </c:pt>
                <c:pt idx="223">
                  <c:v>972</c:v>
                </c:pt>
                <c:pt idx="224">
                  <c:v>1115</c:v>
                </c:pt>
                <c:pt idx="227">
                  <c:v>1083</c:v>
                </c:pt>
                <c:pt idx="228">
                  <c:v>1081</c:v>
                </c:pt>
                <c:pt idx="229">
                  <c:v>1026</c:v>
                </c:pt>
                <c:pt idx="230">
                  <c:v>735</c:v>
                </c:pt>
                <c:pt idx="233">
                  <c:v>939</c:v>
                </c:pt>
                <c:pt idx="234">
                  <c:v>871</c:v>
                </c:pt>
                <c:pt idx="237">
                  <c:v>746</c:v>
                </c:pt>
                <c:pt idx="238">
                  <c:v>822</c:v>
                </c:pt>
                <c:pt idx="239">
                  <c:v>806</c:v>
                </c:pt>
                <c:pt idx="240">
                  <c:v>733</c:v>
                </c:pt>
                <c:pt idx="241">
                  <c:v>700</c:v>
                </c:pt>
                <c:pt idx="242">
                  <c:v>691</c:v>
                </c:pt>
                <c:pt idx="243">
                  <c:v>739</c:v>
                </c:pt>
                <c:pt idx="244">
                  <c:v>757</c:v>
                </c:pt>
                <c:pt idx="245">
                  <c:v>864</c:v>
                </c:pt>
                <c:pt idx="246">
                  <c:v>770</c:v>
                </c:pt>
                <c:pt idx="249">
                  <c:v>808</c:v>
                </c:pt>
                <c:pt idx="250">
                  <c:v>880</c:v>
                </c:pt>
                <c:pt idx="251">
                  <c:v>993</c:v>
                </c:pt>
                <c:pt idx="252">
                  <c:v>835</c:v>
                </c:pt>
                <c:pt idx="253">
                  <c:v>925</c:v>
                </c:pt>
                <c:pt idx="254">
                  <c:v>1023</c:v>
                </c:pt>
                <c:pt idx="255">
                  <c:v>853</c:v>
                </c:pt>
                <c:pt idx="256">
                  <c:v>1045</c:v>
                </c:pt>
                <c:pt idx="257">
                  <c:v>842</c:v>
                </c:pt>
                <c:pt idx="259">
                  <c:v>1108</c:v>
                </c:pt>
                <c:pt idx="260">
                  <c:v>1131</c:v>
                </c:pt>
                <c:pt idx="261">
                  <c:v>1615</c:v>
                </c:pt>
                <c:pt idx="262">
                  <c:v>1731</c:v>
                </c:pt>
                <c:pt idx="263">
                  <c:v>1425</c:v>
                </c:pt>
                <c:pt idx="264">
                  <c:v>1246</c:v>
                </c:pt>
                <c:pt idx="265">
                  <c:v>1471</c:v>
                </c:pt>
                <c:pt idx="266">
                  <c:v>1448</c:v>
                </c:pt>
                <c:pt idx="267">
                  <c:v>1702</c:v>
                </c:pt>
                <c:pt idx="268">
                  <c:v>1389</c:v>
                </c:pt>
                <c:pt idx="269">
                  <c:v>1355</c:v>
                </c:pt>
                <c:pt idx="270">
                  <c:v>1252</c:v>
                </c:pt>
                <c:pt idx="271">
                  <c:v>1110</c:v>
                </c:pt>
                <c:pt idx="272">
                  <c:v>1208</c:v>
                </c:pt>
                <c:pt idx="273">
                  <c:v>1150</c:v>
                </c:pt>
                <c:pt idx="274">
                  <c:v>941</c:v>
                </c:pt>
                <c:pt idx="275">
                  <c:v>1185</c:v>
                </c:pt>
                <c:pt idx="276">
                  <c:v>1021</c:v>
                </c:pt>
                <c:pt idx="277">
                  <c:v>940</c:v>
                </c:pt>
                <c:pt idx="278">
                  <c:v>1010</c:v>
                </c:pt>
                <c:pt idx="279">
                  <c:v>1157</c:v>
                </c:pt>
                <c:pt idx="280">
                  <c:v>1023</c:v>
                </c:pt>
                <c:pt idx="281">
                  <c:v>967</c:v>
                </c:pt>
                <c:pt idx="282">
                  <c:v>969</c:v>
                </c:pt>
                <c:pt idx="283">
                  <c:v>873</c:v>
                </c:pt>
                <c:pt idx="284">
                  <c:v>878</c:v>
                </c:pt>
                <c:pt idx="287">
                  <c:v>703</c:v>
                </c:pt>
                <c:pt idx="288">
                  <c:v>716</c:v>
                </c:pt>
                <c:pt idx="289">
                  <c:v>757</c:v>
                </c:pt>
                <c:pt idx="290">
                  <c:v>634</c:v>
                </c:pt>
                <c:pt idx="293">
                  <c:v>698</c:v>
                </c:pt>
                <c:pt idx="294">
                  <c:v>737</c:v>
                </c:pt>
                <c:pt idx="295">
                  <c:v>812</c:v>
                </c:pt>
                <c:pt idx="296">
                  <c:v>785</c:v>
                </c:pt>
                <c:pt idx="297">
                  <c:v>732</c:v>
                </c:pt>
                <c:pt idx="298">
                  <c:v>758</c:v>
                </c:pt>
                <c:pt idx="299">
                  <c:v>836</c:v>
                </c:pt>
                <c:pt idx="300">
                  <c:v>857</c:v>
                </c:pt>
                <c:pt idx="301">
                  <c:v>856</c:v>
                </c:pt>
                <c:pt idx="302">
                  <c:v>787</c:v>
                </c:pt>
                <c:pt idx="303">
                  <c:v>937</c:v>
                </c:pt>
                <c:pt idx="304">
                  <c:v>874</c:v>
                </c:pt>
                <c:pt idx="305">
                  <c:v>937</c:v>
                </c:pt>
                <c:pt idx="306">
                  <c:v>953</c:v>
                </c:pt>
                <c:pt idx="307">
                  <c:v>923</c:v>
                </c:pt>
                <c:pt idx="308">
                  <c:v>911</c:v>
                </c:pt>
                <c:pt idx="309">
                  <c:v>811</c:v>
                </c:pt>
                <c:pt idx="311">
                  <c:v>1052</c:v>
                </c:pt>
                <c:pt idx="312">
                  <c:v>1032</c:v>
                </c:pt>
                <c:pt idx="313">
                  <c:v>1071</c:v>
                </c:pt>
                <c:pt idx="314">
                  <c:v>1091</c:v>
                </c:pt>
                <c:pt idx="315">
                  <c:v>1154</c:v>
                </c:pt>
                <c:pt idx="316">
                  <c:v>2512</c:v>
                </c:pt>
                <c:pt idx="317">
                  <c:v>1852</c:v>
                </c:pt>
                <c:pt idx="318">
                  <c:v>1579</c:v>
                </c:pt>
                <c:pt idx="319">
                  <c:v>2609</c:v>
                </c:pt>
                <c:pt idx="320">
                  <c:v>1867</c:v>
                </c:pt>
                <c:pt idx="321">
                  <c:v>1521</c:v>
                </c:pt>
                <c:pt idx="322">
                  <c:v>1357</c:v>
                </c:pt>
                <c:pt idx="323">
                  <c:v>1295</c:v>
                </c:pt>
                <c:pt idx="324">
                  <c:v>1345</c:v>
                </c:pt>
                <c:pt idx="325">
                  <c:v>1078</c:v>
                </c:pt>
                <c:pt idx="326">
                  <c:v>869</c:v>
                </c:pt>
                <c:pt idx="327">
                  <c:v>1104</c:v>
                </c:pt>
                <c:pt idx="328">
                  <c:v>1191</c:v>
                </c:pt>
                <c:pt idx="329">
                  <c:v>1113</c:v>
                </c:pt>
                <c:pt idx="330">
                  <c:v>1124</c:v>
                </c:pt>
                <c:pt idx="331">
                  <c:v>846</c:v>
                </c:pt>
                <c:pt idx="338">
                  <c:v>809</c:v>
                </c:pt>
                <c:pt idx="339">
                  <c:v>853</c:v>
                </c:pt>
                <c:pt idx="340">
                  <c:v>855</c:v>
                </c:pt>
                <c:pt idx="341">
                  <c:v>787</c:v>
                </c:pt>
                <c:pt idx="342">
                  <c:v>729</c:v>
                </c:pt>
                <c:pt idx="343">
                  <c:v>766</c:v>
                </c:pt>
                <c:pt idx="344">
                  <c:v>808</c:v>
                </c:pt>
                <c:pt idx="345">
                  <c:v>702</c:v>
                </c:pt>
                <c:pt idx="346">
                  <c:v>749</c:v>
                </c:pt>
                <c:pt idx="347">
                  <c:v>761</c:v>
                </c:pt>
                <c:pt idx="348">
                  <c:v>688</c:v>
                </c:pt>
                <c:pt idx="349">
                  <c:v>718</c:v>
                </c:pt>
                <c:pt idx="350">
                  <c:v>726</c:v>
                </c:pt>
                <c:pt idx="351">
                  <c:v>661</c:v>
                </c:pt>
                <c:pt idx="352">
                  <c:v>803</c:v>
                </c:pt>
                <c:pt idx="353">
                  <c:v>831</c:v>
                </c:pt>
                <c:pt idx="354">
                  <c:v>594</c:v>
                </c:pt>
                <c:pt idx="355">
                  <c:v>800</c:v>
                </c:pt>
                <c:pt idx="356">
                  <c:v>955</c:v>
                </c:pt>
                <c:pt idx="357">
                  <c:v>811</c:v>
                </c:pt>
                <c:pt idx="358">
                  <c:v>973</c:v>
                </c:pt>
                <c:pt idx="359">
                  <c:v>962</c:v>
                </c:pt>
                <c:pt idx="360">
                  <c:v>1207</c:v>
                </c:pt>
                <c:pt idx="361">
                  <c:v>1744</c:v>
                </c:pt>
              </c:numCache>
            </c:numRef>
          </c:xVal>
          <c:yVal>
            <c:numRef>
              <c:f>'linear regression'!$C$160:$C$521</c:f>
              <c:numCache>
                <c:formatCode>0.0;[Red]0.0</c:formatCode>
                <c:ptCount val="362"/>
                <c:pt idx="0">
                  <c:v>155.80000000000001</c:v>
                </c:pt>
                <c:pt idx="1">
                  <c:v>106.6</c:v>
                </c:pt>
                <c:pt idx="2">
                  <c:v>159.19999999999999</c:v>
                </c:pt>
                <c:pt idx="3">
                  <c:v>180.5</c:v>
                </c:pt>
                <c:pt idx="4">
                  <c:v>312.7</c:v>
                </c:pt>
                <c:pt idx="5">
                  <c:v>231.1</c:v>
                </c:pt>
                <c:pt idx="6">
                  <c:v>210</c:v>
                </c:pt>
                <c:pt idx="7">
                  <c:v>666.7</c:v>
                </c:pt>
                <c:pt idx="8">
                  <c:v>668.6</c:v>
                </c:pt>
                <c:pt idx="9">
                  <c:v>563.5</c:v>
                </c:pt>
                <c:pt idx="10">
                  <c:v>354.2</c:v>
                </c:pt>
                <c:pt idx="11">
                  <c:v>325.7</c:v>
                </c:pt>
                <c:pt idx="12">
                  <c:v>242.5</c:v>
                </c:pt>
                <c:pt idx="13">
                  <c:v>251.7</c:v>
                </c:pt>
                <c:pt idx="14">
                  <c:v>242.8</c:v>
                </c:pt>
                <c:pt idx="15">
                  <c:v>242.4</c:v>
                </c:pt>
                <c:pt idx="16">
                  <c:v>242.2</c:v>
                </c:pt>
                <c:pt idx="17">
                  <c:v>157.4</c:v>
                </c:pt>
                <c:pt idx="18">
                  <c:v>216.1</c:v>
                </c:pt>
                <c:pt idx="19">
                  <c:v>193.2</c:v>
                </c:pt>
                <c:pt idx="20">
                  <c:v>166.8</c:v>
                </c:pt>
                <c:pt idx="21">
                  <c:v>164.4</c:v>
                </c:pt>
                <c:pt idx="22">
                  <c:v>136.80000000000001</c:v>
                </c:pt>
                <c:pt idx="23">
                  <c:v>146.9</c:v>
                </c:pt>
                <c:pt idx="24">
                  <c:v>138.9</c:v>
                </c:pt>
                <c:pt idx="25">
                  <c:v>113</c:v>
                </c:pt>
                <c:pt idx="26">
                  <c:v>105.6</c:v>
                </c:pt>
                <c:pt idx="27">
                  <c:v>98.9</c:v>
                </c:pt>
                <c:pt idx="28">
                  <c:v>103.5</c:v>
                </c:pt>
                <c:pt idx="29">
                  <c:v>110</c:v>
                </c:pt>
                <c:pt idx="30">
                  <c:v>107.3</c:v>
                </c:pt>
                <c:pt idx="31">
                  <c:v>103.9</c:v>
                </c:pt>
                <c:pt idx="32">
                  <c:v>94.7</c:v>
                </c:pt>
                <c:pt idx="33">
                  <c:v>84.5</c:v>
                </c:pt>
                <c:pt idx="34">
                  <c:v>86.6</c:v>
                </c:pt>
                <c:pt idx="35">
                  <c:v>106.4</c:v>
                </c:pt>
                <c:pt idx="36">
                  <c:v>91</c:v>
                </c:pt>
                <c:pt idx="37">
                  <c:v>88.4</c:v>
                </c:pt>
                <c:pt idx="38">
                  <c:v>97.3</c:v>
                </c:pt>
                <c:pt idx="39">
                  <c:v>97.3</c:v>
                </c:pt>
                <c:pt idx="40">
                  <c:v>113.6</c:v>
                </c:pt>
                <c:pt idx="41">
                  <c:v>104.8</c:v>
                </c:pt>
                <c:pt idx="42">
                  <c:v>100.4</c:v>
                </c:pt>
                <c:pt idx="43">
                  <c:v>112.9</c:v>
                </c:pt>
                <c:pt idx="44">
                  <c:v>116.9</c:v>
                </c:pt>
                <c:pt idx="45">
                  <c:v>124.6</c:v>
                </c:pt>
                <c:pt idx="46">
                  <c:v>119.4</c:v>
                </c:pt>
                <c:pt idx="47">
                  <c:v>89.2</c:v>
                </c:pt>
                <c:pt idx="48">
                  <c:v>106.5</c:v>
                </c:pt>
                <c:pt idx="49">
                  <c:v>392.5</c:v>
                </c:pt>
                <c:pt idx="50">
                  <c:v>551.70000000000005</c:v>
                </c:pt>
                <c:pt idx="51">
                  <c:v>194.07058823529408</c:v>
                </c:pt>
                <c:pt idx="52">
                  <c:v>666.1</c:v>
                </c:pt>
                <c:pt idx="53">
                  <c:v>263.7</c:v>
                </c:pt>
                <c:pt idx="54">
                  <c:v>273.8</c:v>
                </c:pt>
                <c:pt idx="55">
                  <c:v>510.1</c:v>
                </c:pt>
                <c:pt idx="56">
                  <c:v>409.4</c:v>
                </c:pt>
                <c:pt idx="57">
                  <c:v>867.2</c:v>
                </c:pt>
                <c:pt idx="58">
                  <c:v>437.5</c:v>
                </c:pt>
                <c:pt idx="59">
                  <c:v>364.3</c:v>
                </c:pt>
                <c:pt idx="60">
                  <c:v>774</c:v>
                </c:pt>
                <c:pt idx="61">
                  <c:v>360</c:v>
                </c:pt>
                <c:pt idx="62">
                  <c:v>305</c:v>
                </c:pt>
                <c:pt idx="63">
                  <c:v>308</c:v>
                </c:pt>
                <c:pt idx="64">
                  <c:v>409</c:v>
                </c:pt>
                <c:pt idx="65">
                  <c:v>311</c:v>
                </c:pt>
                <c:pt idx="66">
                  <c:v>239</c:v>
                </c:pt>
                <c:pt idx="67">
                  <c:v>250</c:v>
                </c:pt>
                <c:pt idx="68">
                  <c:v>243</c:v>
                </c:pt>
                <c:pt idx="69">
                  <c:v>163</c:v>
                </c:pt>
                <c:pt idx="70">
                  <c:v>165</c:v>
                </c:pt>
                <c:pt idx="71">
                  <c:v>185</c:v>
                </c:pt>
                <c:pt idx="72">
                  <c:v>153</c:v>
                </c:pt>
                <c:pt idx="73">
                  <c:v>126</c:v>
                </c:pt>
                <c:pt idx="74">
                  <c:v>146</c:v>
                </c:pt>
                <c:pt idx="75">
                  <c:v>170</c:v>
                </c:pt>
                <c:pt idx="76">
                  <c:v>162</c:v>
                </c:pt>
                <c:pt idx="77">
                  <c:v>149</c:v>
                </c:pt>
                <c:pt idx="78">
                  <c:v>107</c:v>
                </c:pt>
                <c:pt idx="79">
                  <c:v>89</c:v>
                </c:pt>
                <c:pt idx="80">
                  <c:v>94</c:v>
                </c:pt>
                <c:pt idx="81">
                  <c:v>85</c:v>
                </c:pt>
                <c:pt idx="82">
                  <c:v>87</c:v>
                </c:pt>
                <c:pt idx="83">
                  <c:v>93</c:v>
                </c:pt>
                <c:pt idx="84">
                  <c:v>89</c:v>
                </c:pt>
                <c:pt idx="85">
                  <c:v>84</c:v>
                </c:pt>
                <c:pt idx="86">
                  <c:v>77</c:v>
                </c:pt>
                <c:pt idx="87">
                  <c:v>50</c:v>
                </c:pt>
                <c:pt idx="88">
                  <c:v>121</c:v>
                </c:pt>
                <c:pt idx="89">
                  <c:v>76</c:v>
                </c:pt>
                <c:pt idx="90">
                  <c:v>96</c:v>
                </c:pt>
                <c:pt idx="91">
                  <c:v>96</c:v>
                </c:pt>
                <c:pt idx="92">
                  <c:v>106</c:v>
                </c:pt>
                <c:pt idx="93">
                  <c:v>111</c:v>
                </c:pt>
                <c:pt idx="94">
                  <c:v>135</c:v>
                </c:pt>
                <c:pt idx="95">
                  <c:v>132</c:v>
                </c:pt>
                <c:pt idx="96">
                  <c:v>143</c:v>
                </c:pt>
                <c:pt idx="97">
                  <c:v>149</c:v>
                </c:pt>
                <c:pt idx="98">
                  <c:v>134</c:v>
                </c:pt>
                <c:pt idx="99">
                  <c:v>257</c:v>
                </c:pt>
                <c:pt idx="100">
                  <c:v>245</c:v>
                </c:pt>
                <c:pt idx="101">
                  <c:v>332</c:v>
                </c:pt>
                <c:pt idx="102">
                  <c:v>356</c:v>
                </c:pt>
                <c:pt idx="103">
                  <c:v>230.47254901960784</c:v>
                </c:pt>
                <c:pt idx="104">
                  <c:v>292</c:v>
                </c:pt>
                <c:pt idx="105">
                  <c:v>300</c:v>
                </c:pt>
                <c:pt idx="106">
                  <c:v>372</c:v>
                </c:pt>
                <c:pt idx="107">
                  <c:v>265</c:v>
                </c:pt>
                <c:pt idx="108">
                  <c:v>243</c:v>
                </c:pt>
                <c:pt idx="109">
                  <c:v>254</c:v>
                </c:pt>
                <c:pt idx="110">
                  <c:v>339</c:v>
                </c:pt>
                <c:pt idx="111">
                  <c:v>318</c:v>
                </c:pt>
                <c:pt idx="112">
                  <c:v>250</c:v>
                </c:pt>
                <c:pt idx="113">
                  <c:v>163</c:v>
                </c:pt>
                <c:pt idx="114">
                  <c:v>238</c:v>
                </c:pt>
                <c:pt idx="115">
                  <c:v>247</c:v>
                </c:pt>
                <c:pt idx="116">
                  <c:v>230</c:v>
                </c:pt>
                <c:pt idx="117">
                  <c:v>221</c:v>
                </c:pt>
                <c:pt idx="118">
                  <c:v>234</c:v>
                </c:pt>
                <c:pt idx="119">
                  <c:v>242</c:v>
                </c:pt>
                <c:pt idx="120">
                  <c:v>224</c:v>
                </c:pt>
                <c:pt idx="121">
                  <c:v>181</c:v>
                </c:pt>
                <c:pt idx="122">
                  <c:v>182</c:v>
                </c:pt>
                <c:pt idx="123">
                  <c:v>127</c:v>
                </c:pt>
                <c:pt idx="124">
                  <c:v>191</c:v>
                </c:pt>
                <c:pt idx="125">
                  <c:v>145</c:v>
                </c:pt>
                <c:pt idx="126">
                  <c:v>157</c:v>
                </c:pt>
                <c:pt idx="127">
                  <c:v>122</c:v>
                </c:pt>
                <c:pt idx="128">
                  <c:v>108</c:v>
                </c:pt>
                <c:pt idx="129">
                  <c:v>133</c:v>
                </c:pt>
                <c:pt idx="130">
                  <c:v>107</c:v>
                </c:pt>
                <c:pt idx="131">
                  <c:v>108</c:v>
                </c:pt>
                <c:pt idx="132">
                  <c:v>121</c:v>
                </c:pt>
                <c:pt idx="133">
                  <c:v>104</c:v>
                </c:pt>
                <c:pt idx="134">
                  <c:v>105</c:v>
                </c:pt>
                <c:pt idx="135">
                  <c:v>96</c:v>
                </c:pt>
                <c:pt idx="136">
                  <c:v>88</c:v>
                </c:pt>
                <c:pt idx="137">
                  <c:v>88</c:v>
                </c:pt>
                <c:pt idx="138">
                  <c:v>78</c:v>
                </c:pt>
                <c:pt idx="139">
                  <c:v>100</c:v>
                </c:pt>
                <c:pt idx="140">
                  <c:v>94</c:v>
                </c:pt>
                <c:pt idx="141">
                  <c:v>89</c:v>
                </c:pt>
                <c:pt idx="142">
                  <c:v>87</c:v>
                </c:pt>
                <c:pt idx="143">
                  <c:v>72</c:v>
                </c:pt>
                <c:pt idx="144">
                  <c:v>91</c:v>
                </c:pt>
                <c:pt idx="145">
                  <c:v>105</c:v>
                </c:pt>
                <c:pt idx="146">
                  <c:v>81</c:v>
                </c:pt>
                <c:pt idx="147">
                  <c:v>79</c:v>
                </c:pt>
                <c:pt idx="148">
                  <c:v>127</c:v>
                </c:pt>
                <c:pt idx="149">
                  <c:v>138</c:v>
                </c:pt>
                <c:pt idx="150">
                  <c:v>144</c:v>
                </c:pt>
                <c:pt idx="151">
                  <c:v>122</c:v>
                </c:pt>
                <c:pt idx="152">
                  <c:v>144</c:v>
                </c:pt>
                <c:pt idx="153">
                  <c:v>274</c:v>
                </c:pt>
                <c:pt idx="154">
                  <c:v>260</c:v>
                </c:pt>
                <c:pt idx="155">
                  <c:v>170.19607843137223</c:v>
                </c:pt>
                <c:pt idx="156">
                  <c:v>416</c:v>
                </c:pt>
                <c:pt idx="157">
                  <c:v>234</c:v>
                </c:pt>
                <c:pt idx="158">
                  <c:v>283</c:v>
                </c:pt>
                <c:pt idx="159">
                  <c:v>336</c:v>
                </c:pt>
                <c:pt idx="160">
                  <c:v>301</c:v>
                </c:pt>
                <c:pt idx="161">
                  <c:v>329</c:v>
                </c:pt>
                <c:pt idx="162">
                  <c:v>356</c:v>
                </c:pt>
                <c:pt idx="163">
                  <c:v>554</c:v>
                </c:pt>
                <c:pt idx="164">
                  <c:v>414</c:v>
                </c:pt>
                <c:pt idx="165">
                  <c:v>271</c:v>
                </c:pt>
                <c:pt idx="166">
                  <c:v>246</c:v>
                </c:pt>
                <c:pt idx="167">
                  <c:v>253</c:v>
                </c:pt>
                <c:pt idx="168">
                  <c:v>269</c:v>
                </c:pt>
                <c:pt idx="169">
                  <c:v>174</c:v>
                </c:pt>
                <c:pt idx="170">
                  <c:v>209</c:v>
                </c:pt>
                <c:pt idx="171">
                  <c:v>210</c:v>
                </c:pt>
                <c:pt idx="172">
                  <c:v>185</c:v>
                </c:pt>
                <c:pt idx="173">
                  <c:v>163</c:v>
                </c:pt>
                <c:pt idx="174">
                  <c:v>119</c:v>
                </c:pt>
                <c:pt idx="175">
                  <c:v>171</c:v>
                </c:pt>
                <c:pt idx="176">
                  <c:v>140</c:v>
                </c:pt>
                <c:pt idx="177">
                  <c:v>123</c:v>
                </c:pt>
                <c:pt idx="178">
                  <c:v>139</c:v>
                </c:pt>
                <c:pt idx="179">
                  <c:v>113</c:v>
                </c:pt>
                <c:pt idx="180">
                  <c:v>108</c:v>
                </c:pt>
                <c:pt idx="181">
                  <c:v>131</c:v>
                </c:pt>
                <c:pt idx="182">
                  <c:v>117</c:v>
                </c:pt>
                <c:pt idx="183">
                  <c:v>112</c:v>
                </c:pt>
                <c:pt idx="184">
                  <c:v>99</c:v>
                </c:pt>
                <c:pt idx="185">
                  <c:v>98</c:v>
                </c:pt>
                <c:pt idx="186">
                  <c:v>114</c:v>
                </c:pt>
                <c:pt idx="187">
                  <c:v>111</c:v>
                </c:pt>
                <c:pt idx="188">
                  <c:v>114</c:v>
                </c:pt>
                <c:pt idx="189">
                  <c:v>97</c:v>
                </c:pt>
                <c:pt idx="190">
                  <c:v>88</c:v>
                </c:pt>
                <c:pt idx="191">
                  <c:v>93</c:v>
                </c:pt>
                <c:pt idx="192">
                  <c:v>89</c:v>
                </c:pt>
                <c:pt idx="193">
                  <c:v>89</c:v>
                </c:pt>
                <c:pt idx="194">
                  <c:v>93</c:v>
                </c:pt>
                <c:pt idx="195">
                  <c:v>103</c:v>
                </c:pt>
                <c:pt idx="196">
                  <c:v>97</c:v>
                </c:pt>
                <c:pt idx="197">
                  <c:v>100</c:v>
                </c:pt>
                <c:pt idx="198">
                  <c:v>96</c:v>
                </c:pt>
                <c:pt idx="199">
                  <c:v>106</c:v>
                </c:pt>
                <c:pt idx="200">
                  <c:v>122</c:v>
                </c:pt>
                <c:pt idx="201">
                  <c:v>120</c:v>
                </c:pt>
                <c:pt idx="202">
                  <c:v>102</c:v>
                </c:pt>
                <c:pt idx="203">
                  <c:v>100</c:v>
                </c:pt>
                <c:pt idx="204">
                  <c:v>180</c:v>
                </c:pt>
                <c:pt idx="205">
                  <c:v>372</c:v>
                </c:pt>
                <c:pt idx="206">
                  <c:v>181.18</c:v>
                </c:pt>
                <c:pt idx="207">
                  <c:v>371</c:v>
                </c:pt>
                <c:pt idx="208">
                  <c:v>315</c:v>
                </c:pt>
                <c:pt idx="209">
                  <c:v>389</c:v>
                </c:pt>
                <c:pt idx="210">
                  <c:v>372</c:v>
                </c:pt>
                <c:pt idx="211">
                  <c:v>339</c:v>
                </c:pt>
                <c:pt idx="212">
                  <c:v>320</c:v>
                </c:pt>
                <c:pt idx="213">
                  <c:v>566</c:v>
                </c:pt>
                <c:pt idx="214">
                  <c:v>450</c:v>
                </c:pt>
                <c:pt idx="215">
                  <c:v>489</c:v>
                </c:pt>
                <c:pt idx="216">
                  <c:v>354</c:v>
                </c:pt>
                <c:pt idx="217">
                  <c:v>364</c:v>
                </c:pt>
                <c:pt idx="218">
                  <c:v>306</c:v>
                </c:pt>
                <c:pt idx="219">
                  <c:v>271</c:v>
                </c:pt>
                <c:pt idx="220">
                  <c:v>263</c:v>
                </c:pt>
                <c:pt idx="221">
                  <c:v>210</c:v>
                </c:pt>
                <c:pt idx="222">
                  <c:v>238</c:v>
                </c:pt>
                <c:pt idx="223">
                  <c:v>156</c:v>
                </c:pt>
                <c:pt idx="224">
                  <c:v>193</c:v>
                </c:pt>
                <c:pt idx="225">
                  <c:v>218</c:v>
                </c:pt>
                <c:pt idx="226">
                  <c:v>200</c:v>
                </c:pt>
                <c:pt idx="227">
                  <c:v>177</c:v>
                </c:pt>
                <c:pt idx="228">
                  <c:v>118</c:v>
                </c:pt>
                <c:pt idx="229">
                  <c:v>141</c:v>
                </c:pt>
                <c:pt idx="230">
                  <c:v>111</c:v>
                </c:pt>
                <c:pt idx="231">
                  <c:v>143</c:v>
                </c:pt>
                <c:pt idx="232">
                  <c:v>161</c:v>
                </c:pt>
                <c:pt idx="233">
                  <c:v>141</c:v>
                </c:pt>
                <c:pt idx="234">
                  <c:v>128</c:v>
                </c:pt>
                <c:pt idx="235">
                  <c:v>110</c:v>
                </c:pt>
                <c:pt idx="236">
                  <c:v>109</c:v>
                </c:pt>
                <c:pt idx="237">
                  <c:v>107</c:v>
                </c:pt>
                <c:pt idx="238">
                  <c:v>113</c:v>
                </c:pt>
                <c:pt idx="239">
                  <c:v>108</c:v>
                </c:pt>
                <c:pt idx="240">
                  <c:v>96</c:v>
                </c:pt>
                <c:pt idx="241">
                  <c:v>96</c:v>
                </c:pt>
                <c:pt idx="242">
                  <c:v>95</c:v>
                </c:pt>
                <c:pt idx="243">
                  <c:v>95</c:v>
                </c:pt>
                <c:pt idx="244">
                  <c:v>97</c:v>
                </c:pt>
                <c:pt idx="245">
                  <c:v>117</c:v>
                </c:pt>
                <c:pt idx="246">
                  <c:v>108</c:v>
                </c:pt>
                <c:pt idx="247">
                  <c:v>127</c:v>
                </c:pt>
                <c:pt idx="248">
                  <c:v>124</c:v>
                </c:pt>
                <c:pt idx="249">
                  <c:v>110</c:v>
                </c:pt>
                <c:pt idx="250">
                  <c:v>126</c:v>
                </c:pt>
                <c:pt idx="251">
                  <c:v>150</c:v>
                </c:pt>
                <c:pt idx="252">
                  <c:v>118</c:v>
                </c:pt>
                <c:pt idx="253">
                  <c:v>126</c:v>
                </c:pt>
                <c:pt idx="254">
                  <c:v>147</c:v>
                </c:pt>
                <c:pt idx="255">
                  <c:v>124</c:v>
                </c:pt>
                <c:pt idx="256">
                  <c:v>160</c:v>
                </c:pt>
                <c:pt idx="257">
                  <c:v>123</c:v>
                </c:pt>
                <c:pt idx="258">
                  <c:v>199.80392156862746</c:v>
                </c:pt>
                <c:pt idx="259">
                  <c:v>187</c:v>
                </c:pt>
                <c:pt idx="260">
                  <c:v>178</c:v>
                </c:pt>
                <c:pt idx="261">
                  <c:v>339</c:v>
                </c:pt>
                <c:pt idx="262">
                  <c:v>57</c:v>
                </c:pt>
                <c:pt idx="263">
                  <c:v>309</c:v>
                </c:pt>
                <c:pt idx="264">
                  <c:v>231</c:v>
                </c:pt>
                <c:pt idx="265">
                  <c:v>287</c:v>
                </c:pt>
                <c:pt idx="266">
                  <c:v>271</c:v>
                </c:pt>
                <c:pt idx="267">
                  <c:v>351</c:v>
                </c:pt>
                <c:pt idx="268">
                  <c:v>237</c:v>
                </c:pt>
                <c:pt idx="269">
                  <c:v>215</c:v>
                </c:pt>
                <c:pt idx="270">
                  <c:v>197</c:v>
                </c:pt>
                <c:pt idx="271">
                  <c:v>181</c:v>
                </c:pt>
                <c:pt idx="272">
                  <c:v>204</c:v>
                </c:pt>
                <c:pt idx="273">
                  <c:v>203</c:v>
                </c:pt>
                <c:pt idx="274">
                  <c:v>154</c:v>
                </c:pt>
                <c:pt idx="275">
                  <c:v>181</c:v>
                </c:pt>
                <c:pt idx="276">
                  <c:v>153</c:v>
                </c:pt>
                <c:pt idx="277">
                  <c:v>138</c:v>
                </c:pt>
                <c:pt idx="278">
                  <c:v>149</c:v>
                </c:pt>
                <c:pt idx="279">
                  <c:v>174</c:v>
                </c:pt>
                <c:pt idx="280">
                  <c:v>150</c:v>
                </c:pt>
                <c:pt idx="281">
                  <c:v>139</c:v>
                </c:pt>
                <c:pt idx="282">
                  <c:v>136</c:v>
                </c:pt>
                <c:pt idx="283">
                  <c:v>116</c:v>
                </c:pt>
                <c:pt idx="284">
                  <c:v>115</c:v>
                </c:pt>
                <c:pt idx="285">
                  <c:v>100</c:v>
                </c:pt>
                <c:pt idx="286">
                  <c:v>107</c:v>
                </c:pt>
                <c:pt idx="287">
                  <c:v>87</c:v>
                </c:pt>
                <c:pt idx="288">
                  <c:v>93</c:v>
                </c:pt>
                <c:pt idx="289">
                  <c:v>99</c:v>
                </c:pt>
                <c:pt idx="290">
                  <c:v>85</c:v>
                </c:pt>
                <c:pt idx="291">
                  <c:v>100</c:v>
                </c:pt>
                <c:pt idx="292">
                  <c:v>94</c:v>
                </c:pt>
                <c:pt idx="293">
                  <c:v>91</c:v>
                </c:pt>
                <c:pt idx="294">
                  <c:v>95</c:v>
                </c:pt>
                <c:pt idx="295">
                  <c:v>102</c:v>
                </c:pt>
                <c:pt idx="296">
                  <c:v>99</c:v>
                </c:pt>
                <c:pt idx="297">
                  <c:v>88</c:v>
                </c:pt>
                <c:pt idx="298">
                  <c:v>97</c:v>
                </c:pt>
                <c:pt idx="299">
                  <c:v>118</c:v>
                </c:pt>
                <c:pt idx="300">
                  <c:v>117</c:v>
                </c:pt>
                <c:pt idx="301">
                  <c:v>116</c:v>
                </c:pt>
                <c:pt idx="302">
                  <c:v>108</c:v>
                </c:pt>
                <c:pt idx="303">
                  <c:v>132</c:v>
                </c:pt>
                <c:pt idx="304">
                  <c:v>116</c:v>
                </c:pt>
                <c:pt idx="305">
                  <c:v>128</c:v>
                </c:pt>
                <c:pt idx="306">
                  <c:v>127</c:v>
                </c:pt>
                <c:pt idx="307">
                  <c:v>125</c:v>
                </c:pt>
                <c:pt idx="308">
                  <c:v>123</c:v>
                </c:pt>
                <c:pt idx="309">
                  <c:v>115</c:v>
                </c:pt>
                <c:pt idx="310">
                  <c:v>151.25490196078431</c:v>
                </c:pt>
                <c:pt idx="311">
                  <c:v>158</c:v>
                </c:pt>
                <c:pt idx="312">
                  <c:v>159</c:v>
                </c:pt>
                <c:pt idx="313">
                  <c:v>157</c:v>
                </c:pt>
                <c:pt idx="314">
                  <c:v>156</c:v>
                </c:pt>
                <c:pt idx="315">
                  <c:v>218</c:v>
                </c:pt>
                <c:pt idx="316">
                  <c:v>679</c:v>
                </c:pt>
                <c:pt idx="317">
                  <c:v>400</c:v>
                </c:pt>
                <c:pt idx="318">
                  <c:v>290</c:v>
                </c:pt>
                <c:pt idx="319">
                  <c:v>659</c:v>
                </c:pt>
                <c:pt idx="320">
                  <c:v>434</c:v>
                </c:pt>
                <c:pt idx="321">
                  <c:v>303</c:v>
                </c:pt>
                <c:pt idx="322">
                  <c:v>290</c:v>
                </c:pt>
                <c:pt idx="323">
                  <c:v>269</c:v>
                </c:pt>
                <c:pt idx="324">
                  <c:v>257</c:v>
                </c:pt>
                <c:pt idx="325">
                  <c:v>189</c:v>
                </c:pt>
                <c:pt idx="326">
                  <c:v>130</c:v>
                </c:pt>
                <c:pt idx="327">
                  <c:v>168</c:v>
                </c:pt>
                <c:pt idx="328">
                  <c:v>183</c:v>
                </c:pt>
                <c:pt idx="329">
                  <c:v>158</c:v>
                </c:pt>
                <c:pt idx="330">
                  <c:v>184</c:v>
                </c:pt>
                <c:pt idx="331">
                  <c:v>132</c:v>
                </c:pt>
                <c:pt idx="332">
                  <c:v>108</c:v>
                </c:pt>
                <c:pt idx="333">
                  <c:v>135</c:v>
                </c:pt>
                <c:pt idx="334">
                  <c:v>108</c:v>
                </c:pt>
                <c:pt idx="335">
                  <c:v>137</c:v>
                </c:pt>
                <c:pt idx="336">
                  <c:v>99</c:v>
                </c:pt>
                <c:pt idx="337">
                  <c:v>130</c:v>
                </c:pt>
                <c:pt idx="338">
                  <c:v>116</c:v>
                </c:pt>
                <c:pt idx="339">
                  <c:v>109</c:v>
                </c:pt>
                <c:pt idx="340">
                  <c:v>107</c:v>
                </c:pt>
                <c:pt idx="341">
                  <c:v>97</c:v>
                </c:pt>
                <c:pt idx="342">
                  <c:v>87</c:v>
                </c:pt>
                <c:pt idx="343">
                  <c:v>94</c:v>
                </c:pt>
                <c:pt idx="344">
                  <c:v>101</c:v>
                </c:pt>
                <c:pt idx="345">
                  <c:v>82</c:v>
                </c:pt>
                <c:pt idx="346">
                  <c:v>90</c:v>
                </c:pt>
                <c:pt idx="347">
                  <c:v>89</c:v>
                </c:pt>
                <c:pt idx="348">
                  <c:v>84</c:v>
                </c:pt>
                <c:pt idx="349">
                  <c:v>94</c:v>
                </c:pt>
                <c:pt idx="350">
                  <c:v>85</c:v>
                </c:pt>
                <c:pt idx="351">
                  <c:v>78</c:v>
                </c:pt>
                <c:pt idx="352">
                  <c:v>105</c:v>
                </c:pt>
                <c:pt idx="353">
                  <c:v>105</c:v>
                </c:pt>
                <c:pt idx="354">
                  <c:v>72</c:v>
                </c:pt>
                <c:pt idx="355">
                  <c:v>100</c:v>
                </c:pt>
                <c:pt idx="356">
                  <c:v>129</c:v>
                </c:pt>
                <c:pt idx="357">
                  <c:v>105</c:v>
                </c:pt>
                <c:pt idx="358">
                  <c:v>130</c:v>
                </c:pt>
                <c:pt idx="359">
                  <c:v>132</c:v>
                </c:pt>
                <c:pt idx="360">
                  <c:v>191</c:v>
                </c:pt>
                <c:pt idx="361">
                  <c:v>368</c:v>
                </c:pt>
              </c:numCache>
            </c:numRef>
          </c:yVal>
        </c:ser>
        <c:axId val="127625088"/>
        <c:axId val="127651840"/>
      </c:scatterChart>
      <c:valAx>
        <c:axId val="127625088"/>
        <c:scaling>
          <c:orientation val="minMax"/>
        </c:scaling>
        <c:axPos val="b"/>
        <c:title>
          <c:tx>
            <c:rich>
              <a:bodyPr/>
              <a:lstStyle/>
              <a:p>
                <a:pPr>
                  <a:defRPr sz="1400" b="0"/>
                </a:pPr>
                <a:r>
                  <a:rPr lang="en-US" sz="1400" b="0"/>
                  <a:t>Specific Conductance (µS/m)</a:t>
                </a:r>
              </a:p>
            </c:rich>
          </c:tx>
          <c:layout>
            <c:manualLayout>
              <c:xMode val="edge"/>
              <c:yMode val="edge"/>
              <c:x val="0.38226300102317717"/>
              <c:y val="0.93937656322371466"/>
            </c:manualLayout>
          </c:layout>
        </c:title>
        <c:numFmt formatCode="0" sourceLinked="1"/>
        <c:tickLblPos val="nextTo"/>
        <c:txPr>
          <a:bodyPr rot="0" vert="horz"/>
          <a:lstStyle/>
          <a:p>
            <a:pPr>
              <a:defRPr sz="1200"/>
            </a:pPr>
            <a:endParaRPr lang="en-US"/>
          </a:p>
        </c:txPr>
        <c:crossAx val="127651840"/>
        <c:crosses val="autoZero"/>
        <c:crossBetween val="midCat"/>
      </c:valAx>
      <c:valAx>
        <c:axId val="127651840"/>
        <c:scaling>
          <c:orientation val="minMax"/>
        </c:scaling>
        <c:axPos val="l"/>
        <c:majorGridlines/>
        <c:title>
          <c:tx>
            <c:rich>
              <a:bodyPr rot="-5400000" vert="horz"/>
              <a:lstStyle/>
              <a:p>
                <a:pPr>
                  <a:defRPr sz="1400" b="0"/>
                </a:pPr>
                <a:r>
                  <a:rPr lang="en-US" sz="1400" b="0"/>
                  <a:t>Chloride Concentration (mg/L)</a:t>
                </a:r>
              </a:p>
            </c:rich>
          </c:tx>
          <c:layout>
            <c:manualLayout>
              <c:xMode val="edge"/>
              <c:yMode val="edge"/>
              <c:x val="3.1437736949548011E-2"/>
              <c:y val="0.33436337699167079"/>
            </c:manualLayout>
          </c:layout>
        </c:title>
        <c:numFmt formatCode="0;[Red]0" sourceLinked="0"/>
        <c:tickLblPos val="nextTo"/>
        <c:txPr>
          <a:bodyPr/>
          <a:lstStyle/>
          <a:p>
            <a:pPr>
              <a:defRPr sz="1200"/>
            </a:pPr>
            <a:endParaRPr lang="en-US"/>
          </a:p>
        </c:txPr>
        <c:crossAx val="127625088"/>
        <c:crosses val="autoZero"/>
        <c:crossBetween val="midCat"/>
      </c:valAx>
    </c:plotArea>
    <c:plotVisOnly val="1"/>
    <c:dispBlanksAs val="gap"/>
  </c:chart>
  <c:txPr>
    <a:bodyPr/>
    <a:lstStyle/>
    <a:p>
      <a:pPr>
        <a:defRPr sz="1800"/>
      </a:pPr>
      <a:endParaRPr lang="en-US"/>
    </a:p>
  </c:txPr>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1" y="0"/>
            <a:ext cx="3026622" cy="464185"/>
          </a:xfrm>
          <a:prstGeom prst="rect">
            <a:avLst/>
          </a:prstGeom>
          <a:noFill/>
          <a:ln w="9525">
            <a:noFill/>
            <a:miter lim="800000"/>
            <a:headEnd/>
            <a:tailEnd/>
          </a:ln>
          <a:effectLst/>
        </p:spPr>
        <p:txBody>
          <a:bodyPr vert="horz" wrap="square" lIns="92421" tIns="46209" rIns="92421" bIns="46209" numCol="1" anchor="t" anchorCtr="0" compatLnSpc="1">
            <a:prstTxWarp prst="textNoShape">
              <a:avLst/>
            </a:prstTxWarp>
          </a:bodyPr>
          <a:lstStyle>
            <a:lvl1pPr defTabSz="925513" eaLnBrk="0" hangingPunct="0">
              <a:defRPr sz="1200" b="0">
                <a:solidFill>
                  <a:schemeClr val="tx1"/>
                </a:solidFill>
                <a:latin typeface="Swis721 Ex BT" pitchFamily="34" charset="0"/>
              </a:defRPr>
            </a:lvl1pPr>
          </a:lstStyle>
          <a:p>
            <a:pPr>
              <a:defRPr/>
            </a:pPr>
            <a:endParaRPr lang="en-US"/>
          </a:p>
        </p:txBody>
      </p:sp>
      <p:sp>
        <p:nvSpPr>
          <p:cNvPr id="59395" name="Rectangle 3"/>
          <p:cNvSpPr>
            <a:spLocks noGrp="1" noChangeArrowheads="1"/>
          </p:cNvSpPr>
          <p:nvPr>
            <p:ph type="dt" sz="quarter" idx="1"/>
          </p:nvPr>
        </p:nvSpPr>
        <p:spPr bwMode="auto">
          <a:xfrm>
            <a:off x="3958378" y="0"/>
            <a:ext cx="3026622" cy="464185"/>
          </a:xfrm>
          <a:prstGeom prst="rect">
            <a:avLst/>
          </a:prstGeom>
          <a:noFill/>
          <a:ln w="9525">
            <a:noFill/>
            <a:miter lim="800000"/>
            <a:headEnd/>
            <a:tailEnd/>
          </a:ln>
          <a:effectLst/>
        </p:spPr>
        <p:txBody>
          <a:bodyPr vert="horz" wrap="square" lIns="92421" tIns="46209" rIns="92421" bIns="46209" numCol="1" anchor="t" anchorCtr="0" compatLnSpc="1">
            <a:prstTxWarp prst="textNoShape">
              <a:avLst/>
            </a:prstTxWarp>
          </a:bodyPr>
          <a:lstStyle>
            <a:lvl1pPr algn="r" defTabSz="925513" eaLnBrk="0" hangingPunct="0">
              <a:defRPr sz="1200" b="0">
                <a:solidFill>
                  <a:schemeClr val="tx1"/>
                </a:solidFill>
                <a:latin typeface="Swis721 Ex BT" pitchFamily="34" charset="0"/>
              </a:defRPr>
            </a:lvl1pPr>
          </a:lstStyle>
          <a:p>
            <a:pPr>
              <a:defRPr/>
            </a:pPr>
            <a:endParaRPr lang="en-US"/>
          </a:p>
        </p:txBody>
      </p:sp>
      <p:sp>
        <p:nvSpPr>
          <p:cNvPr id="59396" name="Rectangle 4"/>
          <p:cNvSpPr>
            <a:spLocks noGrp="1" noChangeArrowheads="1"/>
          </p:cNvSpPr>
          <p:nvPr>
            <p:ph type="ftr" sz="quarter" idx="2"/>
          </p:nvPr>
        </p:nvSpPr>
        <p:spPr bwMode="auto">
          <a:xfrm>
            <a:off x="1" y="8824285"/>
            <a:ext cx="3026622" cy="465774"/>
          </a:xfrm>
          <a:prstGeom prst="rect">
            <a:avLst/>
          </a:prstGeom>
          <a:noFill/>
          <a:ln w="9525">
            <a:noFill/>
            <a:miter lim="800000"/>
            <a:headEnd/>
            <a:tailEnd/>
          </a:ln>
          <a:effectLst/>
        </p:spPr>
        <p:txBody>
          <a:bodyPr vert="horz" wrap="square" lIns="92421" tIns="46209" rIns="92421" bIns="46209" numCol="1" anchor="b" anchorCtr="0" compatLnSpc="1">
            <a:prstTxWarp prst="textNoShape">
              <a:avLst/>
            </a:prstTxWarp>
          </a:bodyPr>
          <a:lstStyle>
            <a:lvl1pPr defTabSz="925513" eaLnBrk="0" hangingPunct="0">
              <a:defRPr sz="1200" b="0">
                <a:solidFill>
                  <a:schemeClr val="tx1"/>
                </a:solidFill>
                <a:latin typeface="Swis721 Ex BT" pitchFamily="34" charset="0"/>
              </a:defRPr>
            </a:lvl1pPr>
          </a:lstStyle>
          <a:p>
            <a:pPr>
              <a:defRPr/>
            </a:pPr>
            <a:endParaRPr lang="en-US"/>
          </a:p>
        </p:txBody>
      </p:sp>
      <p:sp>
        <p:nvSpPr>
          <p:cNvPr id="59397" name="Rectangle 5"/>
          <p:cNvSpPr>
            <a:spLocks noGrp="1" noChangeArrowheads="1"/>
          </p:cNvSpPr>
          <p:nvPr>
            <p:ph type="sldNum" sz="quarter" idx="3"/>
          </p:nvPr>
        </p:nvSpPr>
        <p:spPr bwMode="auto">
          <a:xfrm>
            <a:off x="3958378" y="8824285"/>
            <a:ext cx="3026622" cy="465774"/>
          </a:xfrm>
          <a:prstGeom prst="rect">
            <a:avLst/>
          </a:prstGeom>
          <a:noFill/>
          <a:ln w="9525">
            <a:noFill/>
            <a:miter lim="800000"/>
            <a:headEnd/>
            <a:tailEnd/>
          </a:ln>
          <a:effectLst/>
        </p:spPr>
        <p:txBody>
          <a:bodyPr vert="horz" wrap="square" lIns="92421" tIns="46209" rIns="92421" bIns="46209" numCol="1" anchor="b" anchorCtr="0" compatLnSpc="1">
            <a:prstTxWarp prst="textNoShape">
              <a:avLst/>
            </a:prstTxWarp>
          </a:bodyPr>
          <a:lstStyle>
            <a:lvl1pPr algn="r" defTabSz="925513" eaLnBrk="0" hangingPunct="0">
              <a:defRPr sz="1200" b="0">
                <a:solidFill>
                  <a:schemeClr val="tx1"/>
                </a:solidFill>
                <a:latin typeface="Swis721 Ex BT" pitchFamily="34" charset="0"/>
              </a:defRPr>
            </a:lvl1pPr>
          </a:lstStyle>
          <a:p>
            <a:pPr>
              <a:defRPr/>
            </a:pPr>
            <a:fld id="{C89B4C55-F703-40E5-B074-EA8D413D9F1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3410" name="Rectangle 1026"/>
          <p:cNvSpPr>
            <a:spLocks noGrp="1" noChangeArrowheads="1"/>
          </p:cNvSpPr>
          <p:nvPr>
            <p:ph type="hdr" sz="quarter"/>
          </p:nvPr>
        </p:nvSpPr>
        <p:spPr bwMode="auto">
          <a:xfrm>
            <a:off x="0" y="0"/>
            <a:ext cx="3048807" cy="459416"/>
          </a:xfrm>
          <a:prstGeom prst="rect">
            <a:avLst/>
          </a:prstGeom>
          <a:noFill/>
          <a:ln w="9525">
            <a:noFill/>
            <a:miter lim="800000"/>
            <a:headEnd/>
            <a:tailEnd/>
          </a:ln>
          <a:effectLst/>
        </p:spPr>
        <p:txBody>
          <a:bodyPr vert="horz" wrap="square" lIns="91172" tIns="45587" rIns="91172" bIns="45587" numCol="1" anchor="t" anchorCtr="0" compatLnSpc="1">
            <a:prstTxWarp prst="textNoShape">
              <a:avLst/>
            </a:prstTxWarp>
          </a:bodyPr>
          <a:lstStyle>
            <a:lvl1pPr defTabSz="911225" eaLnBrk="0" hangingPunct="0">
              <a:defRPr sz="1200" b="0">
                <a:solidFill>
                  <a:schemeClr val="tx1"/>
                </a:solidFill>
                <a:latin typeface="Swis721 BT" pitchFamily="34" charset="0"/>
              </a:defRPr>
            </a:lvl1pPr>
          </a:lstStyle>
          <a:p>
            <a:pPr>
              <a:defRPr/>
            </a:pPr>
            <a:endParaRPr lang="en-US"/>
          </a:p>
        </p:txBody>
      </p:sp>
      <p:sp>
        <p:nvSpPr>
          <p:cNvPr id="273411" name="Rectangle 1027"/>
          <p:cNvSpPr>
            <a:spLocks noGrp="1" noChangeArrowheads="1"/>
          </p:cNvSpPr>
          <p:nvPr>
            <p:ph type="dt" idx="1"/>
          </p:nvPr>
        </p:nvSpPr>
        <p:spPr bwMode="auto">
          <a:xfrm>
            <a:off x="3964716" y="0"/>
            <a:ext cx="3050392" cy="459416"/>
          </a:xfrm>
          <a:prstGeom prst="rect">
            <a:avLst/>
          </a:prstGeom>
          <a:noFill/>
          <a:ln w="9525">
            <a:noFill/>
            <a:miter lim="800000"/>
            <a:headEnd/>
            <a:tailEnd/>
          </a:ln>
          <a:effectLst/>
        </p:spPr>
        <p:txBody>
          <a:bodyPr vert="horz" wrap="square" lIns="91172" tIns="45587" rIns="91172" bIns="45587" numCol="1" anchor="t" anchorCtr="0" compatLnSpc="1">
            <a:prstTxWarp prst="textNoShape">
              <a:avLst/>
            </a:prstTxWarp>
          </a:bodyPr>
          <a:lstStyle>
            <a:lvl1pPr algn="r" defTabSz="911225" eaLnBrk="0" hangingPunct="0">
              <a:defRPr sz="1200" b="0">
                <a:solidFill>
                  <a:schemeClr val="tx1"/>
                </a:solidFill>
                <a:latin typeface="Swis721 BT" pitchFamily="34" charset="0"/>
              </a:defRPr>
            </a:lvl1pPr>
          </a:lstStyle>
          <a:p>
            <a:pPr>
              <a:defRPr/>
            </a:pPr>
            <a:endParaRPr lang="en-US"/>
          </a:p>
        </p:txBody>
      </p:sp>
      <p:sp>
        <p:nvSpPr>
          <p:cNvPr id="58372" name="Rectangle 1028"/>
          <p:cNvSpPr>
            <a:spLocks noGrp="1" noRot="1" noChangeAspect="1" noChangeArrowheads="1" noTextEdit="1"/>
          </p:cNvSpPr>
          <p:nvPr>
            <p:ph type="sldImg" idx="2"/>
          </p:nvPr>
        </p:nvSpPr>
        <p:spPr bwMode="auto">
          <a:xfrm>
            <a:off x="1120775" y="688975"/>
            <a:ext cx="4699000" cy="3524250"/>
          </a:xfrm>
          <a:prstGeom prst="rect">
            <a:avLst/>
          </a:prstGeom>
          <a:noFill/>
          <a:ln w="9525">
            <a:solidFill>
              <a:srgbClr val="000000"/>
            </a:solidFill>
            <a:miter lim="800000"/>
            <a:headEnd/>
            <a:tailEnd/>
          </a:ln>
        </p:spPr>
      </p:sp>
      <p:sp>
        <p:nvSpPr>
          <p:cNvPr id="273413" name="Rectangle 1029"/>
          <p:cNvSpPr>
            <a:spLocks noGrp="1" noChangeArrowheads="1"/>
          </p:cNvSpPr>
          <p:nvPr>
            <p:ph type="body" sz="quarter" idx="3"/>
          </p:nvPr>
        </p:nvSpPr>
        <p:spPr bwMode="auto">
          <a:xfrm>
            <a:off x="914326" y="4443142"/>
            <a:ext cx="5110395" cy="4134743"/>
          </a:xfrm>
          <a:prstGeom prst="rect">
            <a:avLst/>
          </a:prstGeom>
          <a:noFill/>
          <a:ln w="9525">
            <a:noFill/>
            <a:miter lim="800000"/>
            <a:headEnd/>
            <a:tailEnd/>
          </a:ln>
          <a:effectLst/>
        </p:spPr>
        <p:txBody>
          <a:bodyPr vert="horz" wrap="square" lIns="91172" tIns="45587" rIns="91172" bIns="4558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73414" name="Rectangle 1030"/>
          <p:cNvSpPr>
            <a:spLocks noGrp="1" noChangeArrowheads="1"/>
          </p:cNvSpPr>
          <p:nvPr>
            <p:ph type="ftr" sz="quarter" idx="4"/>
          </p:nvPr>
        </p:nvSpPr>
        <p:spPr bwMode="auto">
          <a:xfrm>
            <a:off x="0" y="8806798"/>
            <a:ext cx="3048807" cy="461006"/>
          </a:xfrm>
          <a:prstGeom prst="rect">
            <a:avLst/>
          </a:prstGeom>
          <a:noFill/>
          <a:ln w="9525">
            <a:noFill/>
            <a:miter lim="800000"/>
            <a:headEnd/>
            <a:tailEnd/>
          </a:ln>
          <a:effectLst/>
        </p:spPr>
        <p:txBody>
          <a:bodyPr vert="horz" wrap="square" lIns="91172" tIns="45587" rIns="91172" bIns="45587" numCol="1" anchor="b" anchorCtr="0" compatLnSpc="1">
            <a:prstTxWarp prst="textNoShape">
              <a:avLst/>
            </a:prstTxWarp>
          </a:bodyPr>
          <a:lstStyle>
            <a:lvl1pPr defTabSz="911225" eaLnBrk="0" hangingPunct="0">
              <a:defRPr sz="1200" b="0">
                <a:solidFill>
                  <a:schemeClr val="tx1"/>
                </a:solidFill>
                <a:latin typeface="Swis721 BT" pitchFamily="34" charset="0"/>
              </a:defRPr>
            </a:lvl1pPr>
          </a:lstStyle>
          <a:p>
            <a:pPr>
              <a:defRPr/>
            </a:pPr>
            <a:endParaRPr lang="en-US"/>
          </a:p>
        </p:txBody>
      </p:sp>
      <p:sp>
        <p:nvSpPr>
          <p:cNvPr id="273415" name="Rectangle 1031"/>
          <p:cNvSpPr>
            <a:spLocks noGrp="1" noChangeArrowheads="1"/>
          </p:cNvSpPr>
          <p:nvPr>
            <p:ph type="sldNum" sz="quarter" idx="5"/>
          </p:nvPr>
        </p:nvSpPr>
        <p:spPr bwMode="auto">
          <a:xfrm>
            <a:off x="3964716" y="8806798"/>
            <a:ext cx="3050392" cy="461006"/>
          </a:xfrm>
          <a:prstGeom prst="rect">
            <a:avLst/>
          </a:prstGeom>
          <a:noFill/>
          <a:ln w="9525">
            <a:noFill/>
            <a:miter lim="800000"/>
            <a:headEnd/>
            <a:tailEnd/>
          </a:ln>
          <a:effectLst/>
        </p:spPr>
        <p:txBody>
          <a:bodyPr vert="horz" wrap="square" lIns="91172" tIns="45587" rIns="91172" bIns="45587" numCol="1" anchor="b" anchorCtr="0" compatLnSpc="1">
            <a:prstTxWarp prst="textNoShape">
              <a:avLst/>
            </a:prstTxWarp>
          </a:bodyPr>
          <a:lstStyle>
            <a:lvl1pPr algn="r" defTabSz="911225" eaLnBrk="0" hangingPunct="0">
              <a:defRPr sz="1200" b="0">
                <a:solidFill>
                  <a:schemeClr val="tx1"/>
                </a:solidFill>
                <a:latin typeface="Swis721 BT" pitchFamily="34" charset="0"/>
              </a:defRPr>
            </a:lvl1pPr>
          </a:lstStyle>
          <a:p>
            <a:pPr>
              <a:defRPr/>
            </a:pPr>
            <a:fld id="{A557E3E6-B9B0-41D9-A45B-B30205E04F0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Swis721 Ex BT"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Swis721 Ex BT"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Swis721 Ex BT"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Swis721 Ex BT"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Swis721 Ex BT"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557E3E6-B9B0-41D9-A45B-B30205E04F04}"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p:spPr>
        <p:txBody>
          <a:bodyPr/>
          <a:lstStyle/>
          <a:p>
            <a:r>
              <a:rPr lang="en-US" smtClean="0"/>
              <a:t>These programs are the tools we have on hand to help us assess historic baseline chloride conditions and future conditions after implementing  BMPs.</a:t>
            </a:r>
          </a:p>
          <a:p>
            <a:r>
              <a:rPr lang="en-US" smtClean="0"/>
              <a:t>Must recognize that even with all of our efforts, there may not be a concentration reduction evident from the water quality data. Many factors including flow conditions, weather conditions, etc. </a:t>
            </a:r>
          </a:p>
          <a:p>
            <a:r>
              <a:rPr lang="en-US" smtClean="0"/>
              <a:t>But at least we have monitoring in place that should detect fluctuations and trends.  </a:t>
            </a:r>
          </a:p>
        </p:txBody>
      </p:sp>
      <p:sp>
        <p:nvSpPr>
          <p:cNvPr id="9220" name="Slide Number Placeholder 3"/>
          <p:cNvSpPr>
            <a:spLocks noGrp="1"/>
          </p:cNvSpPr>
          <p:nvPr>
            <p:ph type="sldNum" sz="quarter" idx="5"/>
          </p:nvPr>
        </p:nvSpPr>
        <p:spPr>
          <a:noFill/>
        </p:spPr>
        <p:txBody>
          <a:bodyPr/>
          <a:lstStyle/>
          <a:p>
            <a:fld id="{3B057DFD-92E3-4681-A1AD-9B97BA9E83F0}" type="slidenum">
              <a:rPr lang="en-US" smtClean="0"/>
              <a:pPr/>
              <a:t>15</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p:spPr>
        <p:txBody>
          <a:bodyPr/>
          <a:lstStyle/>
          <a:p>
            <a:endParaRPr lang="en-US" smtClean="0"/>
          </a:p>
        </p:txBody>
      </p:sp>
      <p:sp>
        <p:nvSpPr>
          <p:cNvPr id="10244" name="Slide Number Placeholder 3"/>
          <p:cNvSpPr>
            <a:spLocks noGrp="1"/>
          </p:cNvSpPr>
          <p:nvPr>
            <p:ph type="sldNum" sz="quarter" idx="5"/>
          </p:nvPr>
        </p:nvSpPr>
        <p:spPr>
          <a:noFill/>
        </p:spPr>
        <p:txBody>
          <a:bodyPr/>
          <a:lstStyle/>
          <a:p>
            <a:fld id="{971E3AC1-617D-42E2-B517-F54639E94DF9}" type="slidenum">
              <a:rPr lang="en-US" smtClean="0"/>
              <a:pPr/>
              <a:t>16</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p:spPr>
        <p:txBody>
          <a:bodyPr/>
          <a:lstStyle/>
          <a:p>
            <a:r>
              <a:rPr lang="en-US" smtClean="0"/>
              <a:t>Note this is compared to 500 mg/L but the IPCB final rulemaking deemed 990 site specific for winter months on the CSSC only. If you compare our data to 990, then there would have been no exceedances at any CSSC station except Harlem where there was 1.</a:t>
            </a:r>
          </a:p>
        </p:txBody>
      </p:sp>
      <p:sp>
        <p:nvSpPr>
          <p:cNvPr id="11268" name="Slide Number Placeholder 3"/>
          <p:cNvSpPr>
            <a:spLocks noGrp="1"/>
          </p:cNvSpPr>
          <p:nvPr>
            <p:ph type="sldNum" sz="quarter" idx="5"/>
          </p:nvPr>
        </p:nvSpPr>
        <p:spPr>
          <a:noFill/>
        </p:spPr>
        <p:txBody>
          <a:bodyPr/>
          <a:lstStyle/>
          <a:p>
            <a:fld id="{920D1BAC-0863-4CEF-83AE-697C35B8AFA7}" type="slidenum">
              <a:rPr lang="en-US" smtClean="0"/>
              <a:pPr/>
              <a:t>17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p:spPr>
        <p:txBody>
          <a:bodyPr/>
          <a:lstStyle/>
          <a:p>
            <a:r>
              <a:rPr lang="en-US" smtClean="0"/>
              <a:t>Linear regression model showed very good fit. r2=&gt;94% 2007-2013 at Lockport.</a:t>
            </a:r>
          </a:p>
        </p:txBody>
      </p:sp>
      <p:sp>
        <p:nvSpPr>
          <p:cNvPr id="12292" name="Slide Number Placeholder 3"/>
          <p:cNvSpPr>
            <a:spLocks noGrp="1"/>
          </p:cNvSpPr>
          <p:nvPr>
            <p:ph type="sldNum" sz="quarter" idx="5"/>
          </p:nvPr>
        </p:nvSpPr>
        <p:spPr>
          <a:noFill/>
        </p:spPr>
        <p:txBody>
          <a:bodyPr/>
          <a:lstStyle/>
          <a:p>
            <a:fld id="{BBB3714D-EC43-4B78-B91F-BEE60FB4AB13}" type="slidenum">
              <a:rPr lang="en-US" smtClean="0"/>
              <a:pPr/>
              <a:t>18</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p:spPr>
        <p:txBody>
          <a:bodyPr/>
          <a:lstStyle/>
          <a:p>
            <a:endParaRPr lang="en-US" smtClean="0"/>
          </a:p>
        </p:txBody>
      </p:sp>
      <p:sp>
        <p:nvSpPr>
          <p:cNvPr id="13316" name="Slide Number Placeholder 3"/>
          <p:cNvSpPr>
            <a:spLocks noGrp="1"/>
          </p:cNvSpPr>
          <p:nvPr>
            <p:ph type="sldNum" sz="quarter" idx="5"/>
          </p:nvPr>
        </p:nvSpPr>
        <p:spPr>
          <a:noFill/>
        </p:spPr>
        <p:txBody>
          <a:bodyPr/>
          <a:lstStyle/>
          <a:p>
            <a:fld id="{132F068D-A7DC-4FDD-A19C-C9432010E726}" type="slidenum">
              <a:rPr lang="en-US" smtClean="0"/>
              <a:pPr/>
              <a:t>19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endParaRPr lang="en-US" smtClean="0"/>
          </a:p>
        </p:txBody>
      </p:sp>
      <p:sp>
        <p:nvSpPr>
          <p:cNvPr id="14340" name="Slide Number Placeholder 3"/>
          <p:cNvSpPr>
            <a:spLocks noGrp="1"/>
          </p:cNvSpPr>
          <p:nvPr>
            <p:ph type="sldNum" sz="quarter" idx="5"/>
          </p:nvPr>
        </p:nvSpPr>
        <p:spPr>
          <a:noFill/>
        </p:spPr>
        <p:txBody>
          <a:bodyPr/>
          <a:lstStyle/>
          <a:p>
            <a:fld id="{BD804AE8-B38E-40F9-8685-A085BDBB2817}" type="slidenum">
              <a:rPr lang="en-US" smtClean="0"/>
              <a:pPr/>
              <a:t>20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B5A8739F-7523-410B-B780-5875E84A42C7}" type="slidenum">
              <a:rPr lang="en-US"/>
              <a:pPr>
                <a:defRPr/>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93311F98-10EB-45A7-B987-5BF6DEEECC08}" type="slidenum">
              <a:rPr lang="en-US"/>
              <a:pPr>
                <a:defRPr/>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2192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2192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1C23CB81-06B9-48EB-B5E2-D0DAE65F6D57}" type="slidenum">
              <a:rPr lang="en-US"/>
              <a:pPr>
                <a:defRPr/>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3400" y="1219200"/>
            <a:ext cx="8229600" cy="5821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9CEB0917-82D1-4227-853D-F4B1C951C6E6}" type="slidenum">
              <a:rPr lang="en-US"/>
              <a:pPr>
                <a:defRPr/>
              </a:pPr>
              <a:t>‹#›</a:t>
            </a:fld>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1219200"/>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33400" y="2514600"/>
            <a:ext cx="8229600" cy="4525963"/>
          </a:xfrm>
        </p:spPr>
        <p:txBody>
          <a:bodyPr/>
          <a:lstStyle/>
          <a:p>
            <a:pPr lvl="0"/>
            <a:endParaRPr lang="en-US" noProof="0" smtClean="0"/>
          </a:p>
        </p:txBody>
      </p:sp>
      <p:sp>
        <p:nvSpPr>
          <p:cNvPr id="4" name="Rectangle 5"/>
          <p:cNvSpPr>
            <a:spLocks noGrp="1" noChangeArrowheads="1"/>
          </p:cNvSpPr>
          <p:nvPr>
            <p:ph type="sldNum" sz="quarter" idx="10"/>
          </p:nvPr>
        </p:nvSpPr>
        <p:spPr>
          <a:ln/>
        </p:spPr>
        <p:txBody>
          <a:bodyPr/>
          <a:lstStyle>
            <a:lvl1pPr>
              <a:defRPr/>
            </a:lvl1pPr>
          </a:lstStyle>
          <a:p>
            <a:pPr>
              <a:defRPr/>
            </a:pPr>
            <a:fld id="{CC1C242B-30E2-4776-BF91-07D2F05BF890}" type="slidenum">
              <a:rPr lang="en-US"/>
              <a:pPr>
                <a:defRPr/>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B05754E7-B6A2-4636-B274-37CF8E586A7C}" type="slidenum">
              <a:rPr lang="en-US"/>
              <a:pPr>
                <a:defRPr/>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DADE13CA-EFDC-4996-86D0-89CAA361CABC}" type="slidenum">
              <a:rPr lang="en-US"/>
              <a:pPr>
                <a:defRPr/>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2514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514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8C46CE99-4521-439A-9105-7F09246DAF4D}" type="slidenum">
              <a:rPr lang="en-US"/>
              <a:pPr>
                <a:defRPr/>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1E047235-31CF-4484-87DE-7D4359E03793}" type="slidenum">
              <a:rPr lang="en-US"/>
              <a:pPr>
                <a:defRPr/>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4072481B-8D65-4196-B866-7754537D0CCA}" type="slidenum">
              <a:rPr lang="en-US"/>
              <a:pPr>
                <a:defRPr/>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053B1D92-1E13-46C9-B72D-20D5597EC679}" type="slidenum">
              <a:rPr lang="en-US"/>
              <a:pPr>
                <a:defRPr/>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2CC9F3B4-AB4E-478F-99F8-1656238B2E1D}" type="slidenum">
              <a:rPr lang="en-US"/>
              <a:pPr>
                <a:defRPr/>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7F904249-561A-44A1-A3BB-F35B9F1D15D5}" type="slidenum">
              <a:rPr lang="en-US"/>
              <a:pPr>
                <a:defRPr/>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descr="powerpoint-background"/>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sp>
        <p:nvSpPr>
          <p:cNvPr id="10243" name="Rectangle 3"/>
          <p:cNvSpPr>
            <a:spLocks noGrp="1" noChangeArrowheads="1"/>
          </p:cNvSpPr>
          <p:nvPr>
            <p:ph type="title"/>
          </p:nvPr>
        </p:nvSpPr>
        <p:spPr bwMode="auto">
          <a:xfrm>
            <a:off x="533400" y="1219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4" name="Rectangle 4"/>
          <p:cNvSpPr>
            <a:spLocks noGrp="1" noChangeArrowheads="1"/>
          </p:cNvSpPr>
          <p:nvPr>
            <p:ph type="body" idx="1"/>
          </p:nvPr>
        </p:nvSpPr>
        <p:spPr bwMode="auto">
          <a:xfrm>
            <a:off x="533400" y="25146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841733" name="Rectangle 5"/>
          <p:cNvSpPr>
            <a:spLocks noGrp="1" noChangeArrowheads="1"/>
          </p:cNvSpPr>
          <p:nvPr>
            <p:ph type="sldNum" sz="quarter" idx="4"/>
          </p:nvPr>
        </p:nvSpPr>
        <p:spPr bwMode="auto">
          <a:xfrm>
            <a:off x="-1295400" y="661987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b="0">
                <a:solidFill>
                  <a:schemeClr val="accent1"/>
                </a:solidFill>
                <a:latin typeface="Arial" charset="0"/>
              </a:defRPr>
            </a:lvl1pPr>
          </a:lstStyle>
          <a:p>
            <a:pPr>
              <a:defRPr/>
            </a:pPr>
            <a:fld id="{F6B6A71D-3F84-41CA-B952-066D818F1A3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Lst>
  <p:transition>
    <p:fade/>
  </p:transition>
  <p:txStyles>
    <p:titleStyle>
      <a:lvl1pPr algn="l" rtl="0" eaLnBrk="0" fontAlgn="base" hangingPunct="0">
        <a:spcBef>
          <a:spcPct val="0"/>
        </a:spcBef>
        <a:spcAft>
          <a:spcPct val="0"/>
        </a:spcAft>
        <a:defRPr sz="3000" b="1">
          <a:solidFill>
            <a:schemeClr val="bg1"/>
          </a:solidFill>
          <a:latin typeface="+mj-lt"/>
          <a:ea typeface="+mj-ea"/>
          <a:cs typeface="+mj-cs"/>
        </a:defRPr>
      </a:lvl1pPr>
      <a:lvl2pPr algn="l" rtl="0" eaLnBrk="0" fontAlgn="base" hangingPunct="0">
        <a:spcBef>
          <a:spcPct val="0"/>
        </a:spcBef>
        <a:spcAft>
          <a:spcPct val="0"/>
        </a:spcAft>
        <a:defRPr sz="3000" b="1">
          <a:solidFill>
            <a:schemeClr val="bg1"/>
          </a:solidFill>
          <a:latin typeface="Arial" charset="0"/>
        </a:defRPr>
      </a:lvl2pPr>
      <a:lvl3pPr algn="l" rtl="0" eaLnBrk="0" fontAlgn="base" hangingPunct="0">
        <a:spcBef>
          <a:spcPct val="0"/>
        </a:spcBef>
        <a:spcAft>
          <a:spcPct val="0"/>
        </a:spcAft>
        <a:defRPr sz="3000" b="1">
          <a:solidFill>
            <a:schemeClr val="bg1"/>
          </a:solidFill>
          <a:latin typeface="Arial" charset="0"/>
        </a:defRPr>
      </a:lvl3pPr>
      <a:lvl4pPr algn="l" rtl="0" eaLnBrk="0" fontAlgn="base" hangingPunct="0">
        <a:spcBef>
          <a:spcPct val="0"/>
        </a:spcBef>
        <a:spcAft>
          <a:spcPct val="0"/>
        </a:spcAft>
        <a:defRPr sz="3000" b="1">
          <a:solidFill>
            <a:schemeClr val="bg1"/>
          </a:solidFill>
          <a:latin typeface="Arial" charset="0"/>
        </a:defRPr>
      </a:lvl4pPr>
      <a:lvl5pPr algn="l" rtl="0" eaLnBrk="0" fontAlgn="base" hangingPunct="0">
        <a:spcBef>
          <a:spcPct val="0"/>
        </a:spcBef>
        <a:spcAft>
          <a:spcPct val="0"/>
        </a:spcAft>
        <a:defRPr sz="3000" b="1">
          <a:solidFill>
            <a:schemeClr val="bg1"/>
          </a:solidFill>
          <a:latin typeface="Arial" charset="0"/>
        </a:defRPr>
      </a:lvl5pPr>
      <a:lvl6pPr marL="457200" algn="l" rtl="0" fontAlgn="base">
        <a:spcBef>
          <a:spcPct val="0"/>
        </a:spcBef>
        <a:spcAft>
          <a:spcPct val="0"/>
        </a:spcAft>
        <a:defRPr sz="3000" b="1">
          <a:solidFill>
            <a:schemeClr val="bg1"/>
          </a:solidFill>
          <a:latin typeface="Arial" charset="0"/>
        </a:defRPr>
      </a:lvl6pPr>
      <a:lvl7pPr marL="914400" algn="l" rtl="0" fontAlgn="base">
        <a:spcBef>
          <a:spcPct val="0"/>
        </a:spcBef>
        <a:spcAft>
          <a:spcPct val="0"/>
        </a:spcAft>
        <a:defRPr sz="3000" b="1">
          <a:solidFill>
            <a:schemeClr val="bg1"/>
          </a:solidFill>
          <a:latin typeface="Arial" charset="0"/>
        </a:defRPr>
      </a:lvl7pPr>
      <a:lvl8pPr marL="1371600" algn="l" rtl="0" fontAlgn="base">
        <a:spcBef>
          <a:spcPct val="0"/>
        </a:spcBef>
        <a:spcAft>
          <a:spcPct val="0"/>
        </a:spcAft>
        <a:defRPr sz="3000" b="1">
          <a:solidFill>
            <a:schemeClr val="bg1"/>
          </a:solidFill>
          <a:latin typeface="Arial" charset="0"/>
        </a:defRPr>
      </a:lvl8pPr>
      <a:lvl9pPr marL="1828800" algn="l" rtl="0" fontAlgn="base">
        <a:spcBef>
          <a:spcPct val="0"/>
        </a:spcBef>
        <a:spcAft>
          <a:spcPct val="0"/>
        </a:spcAft>
        <a:defRPr sz="3000" b="1">
          <a:solidFill>
            <a:schemeClr val="bg1"/>
          </a:solidFill>
          <a:latin typeface="Arial" charset="0"/>
        </a:defRPr>
      </a:lvl9pPr>
    </p:titleStyle>
    <p:bodyStyle>
      <a:lvl1pPr marL="342900" indent="-342900" algn="l" rtl="0" eaLnBrk="0" fontAlgn="base" hangingPunct="0">
        <a:spcBef>
          <a:spcPct val="20000"/>
        </a:spcBef>
        <a:spcAft>
          <a:spcPct val="0"/>
        </a:spcAft>
        <a:buClr>
          <a:schemeClr val="accent1"/>
        </a:buClr>
        <a:buChar char="•"/>
        <a:defRPr sz="2000">
          <a:solidFill>
            <a:schemeClr val="bg1"/>
          </a:solidFill>
          <a:latin typeface="+mn-lt"/>
          <a:ea typeface="+mn-ea"/>
          <a:cs typeface="+mn-cs"/>
        </a:defRPr>
      </a:lvl1pPr>
      <a:lvl2pPr marL="742950" indent="-285750" algn="l" rtl="0" eaLnBrk="0" fontAlgn="base" hangingPunct="0">
        <a:spcBef>
          <a:spcPct val="20000"/>
        </a:spcBef>
        <a:spcAft>
          <a:spcPct val="0"/>
        </a:spcAft>
        <a:buChar char="–"/>
        <a:defRPr sz="1500">
          <a:solidFill>
            <a:schemeClr val="bg1"/>
          </a:solidFill>
          <a:latin typeface="+mn-lt"/>
        </a:defRPr>
      </a:lvl2pPr>
      <a:lvl3pPr marL="1143000" indent="-228600" algn="l" rtl="0" eaLnBrk="0" fontAlgn="base" hangingPunct="0">
        <a:spcBef>
          <a:spcPct val="20000"/>
        </a:spcBef>
        <a:spcAft>
          <a:spcPct val="0"/>
        </a:spcAft>
        <a:buChar char="•"/>
        <a:defRPr sz="1500" i="1">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mailto:sanjay.sofat@illinois.gov" TargetMode="External"/><Relationship Id="rId2" Type="http://schemas.openxmlformats.org/officeDocument/2006/relationships/hyperlink" Target="mailto:antonio.quintanilla@mwrd.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200400"/>
            <a:ext cx="8229600" cy="3276600"/>
          </a:xfrm>
        </p:spPr>
        <p:txBody>
          <a:bodyPr/>
          <a:lstStyle/>
          <a:p>
            <a:pPr algn="ctr">
              <a:buNone/>
            </a:pPr>
            <a:r>
              <a:rPr lang="en-US" dirty="0" smtClean="0"/>
              <a:t>Update Meeting</a:t>
            </a:r>
          </a:p>
          <a:p>
            <a:pPr algn="ctr">
              <a:buNone/>
            </a:pPr>
            <a:r>
              <a:rPr lang="en-US" dirty="0" smtClean="0"/>
              <a:t>August 4, 2015</a:t>
            </a:r>
          </a:p>
          <a:p>
            <a:pPr algn="ctr">
              <a:buNone/>
            </a:pPr>
            <a:endParaRPr lang="en-US" dirty="0" smtClean="0"/>
          </a:p>
          <a:p>
            <a:pPr algn="ctr">
              <a:buNone/>
            </a:pPr>
            <a:r>
              <a:rPr lang="en-US" dirty="0" smtClean="0"/>
              <a:t>Tony Quintanilla, MWRD</a:t>
            </a:r>
          </a:p>
          <a:p>
            <a:pPr algn="ctr">
              <a:buNone/>
            </a:pPr>
            <a:r>
              <a:rPr lang="en-US" dirty="0" smtClean="0"/>
              <a:t>Sanjay Sofat, </a:t>
            </a:r>
            <a:r>
              <a:rPr lang="en-US" dirty="0" smtClean="0"/>
              <a:t>IEPA</a:t>
            </a:r>
          </a:p>
          <a:p>
            <a:pPr algn="ctr">
              <a:buNone/>
            </a:pPr>
            <a:r>
              <a:rPr lang="en-US" dirty="0" smtClean="0"/>
              <a:t>Jennifer Wasik, MWRD</a:t>
            </a:r>
            <a:endParaRPr lang="en-US" dirty="0" smtClean="0"/>
          </a:p>
          <a:p>
            <a:pPr algn="ctr">
              <a:buNone/>
            </a:pPr>
            <a:endParaRPr lang="en-US" dirty="0" smtClean="0"/>
          </a:p>
          <a:p>
            <a:pPr marL="274320" indent="-274320" algn="ctr" eaLnBrk="1" fontAlgn="auto" hangingPunct="1">
              <a:spcAft>
                <a:spcPts val="0"/>
              </a:spcAft>
              <a:buClr>
                <a:schemeClr val="bg2">
                  <a:lumMod val="20000"/>
                  <a:lumOff val="80000"/>
                </a:schemeClr>
              </a:buClr>
              <a:buSzPct val="95000"/>
              <a:buNone/>
              <a:defRPr/>
            </a:pPr>
            <a:r>
              <a:rPr lang="en-US" sz="1800" dirty="0" smtClean="0">
                <a:solidFill>
                  <a:srgbClr val="FFFF00"/>
                </a:solidFill>
              </a:rPr>
              <a:t>Proceedings are being video recorded and will be made available at </a:t>
            </a:r>
          </a:p>
          <a:p>
            <a:pPr marL="274320" indent="-274320" algn="ctr" eaLnBrk="1" fontAlgn="auto" hangingPunct="1">
              <a:spcAft>
                <a:spcPts val="0"/>
              </a:spcAft>
              <a:buClr>
                <a:schemeClr val="bg2">
                  <a:lumMod val="20000"/>
                  <a:lumOff val="80000"/>
                </a:schemeClr>
              </a:buClr>
              <a:buSzPct val="95000"/>
              <a:buNone/>
              <a:defRPr/>
            </a:pPr>
            <a:r>
              <a:rPr lang="en-US" sz="1800" dirty="0" smtClean="0">
                <a:solidFill>
                  <a:srgbClr val="FFFF00"/>
                </a:solidFill>
              </a:rPr>
              <a:t>chlorides.mwrd.org</a:t>
            </a:r>
            <a:endParaRPr lang="en-US" sz="2400" dirty="0" smtClean="0">
              <a:solidFill>
                <a:srgbClr val="FFFF00"/>
              </a:solidFill>
            </a:endParaRPr>
          </a:p>
          <a:p>
            <a:pPr algn="ctr">
              <a:buNone/>
            </a:pPr>
            <a:endParaRPr lang="en-US" dirty="0" smtClean="0"/>
          </a:p>
          <a:p>
            <a:pPr algn="ctr">
              <a:buNone/>
            </a:pPr>
            <a:endParaRPr lang="en-US" dirty="0" smtClean="0"/>
          </a:p>
          <a:p>
            <a:pPr algn="ctr">
              <a:buNone/>
            </a:pPr>
            <a:endParaRPr lang="en-US" dirty="0" smtClean="0"/>
          </a:p>
          <a:p>
            <a:pPr algn="ctr">
              <a:buNone/>
            </a:pPr>
            <a:endParaRPr lang="en-US" dirty="0"/>
          </a:p>
        </p:txBody>
      </p:sp>
      <p:sp>
        <p:nvSpPr>
          <p:cNvPr id="3" name="Title 2"/>
          <p:cNvSpPr>
            <a:spLocks noGrp="1"/>
          </p:cNvSpPr>
          <p:nvPr>
            <p:ph type="title"/>
          </p:nvPr>
        </p:nvSpPr>
        <p:spPr>
          <a:xfrm>
            <a:off x="533400" y="1828800"/>
            <a:ext cx="8229600" cy="1143000"/>
          </a:xfrm>
        </p:spPr>
        <p:txBody>
          <a:bodyPr>
            <a:normAutofit/>
          </a:bodyPr>
          <a:lstStyle/>
          <a:p>
            <a:pPr algn="ctr"/>
            <a:r>
              <a:rPr lang="en-US" dirty="0" smtClean="0"/>
              <a:t>Chicago Area Waterway System (CAWS) </a:t>
            </a:r>
            <a:br>
              <a:rPr lang="en-US" dirty="0" smtClean="0"/>
            </a:br>
            <a:r>
              <a:rPr lang="en-US" dirty="0" smtClean="0"/>
              <a:t>Chloride Reduction Initiative</a:t>
            </a:r>
            <a:endParaRPr lang="en-US" dirty="0"/>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0"/>
            <a:ext cx="8305800" cy="774644"/>
          </a:xfrm>
        </p:spPr>
        <p:txBody>
          <a:bodyPr>
            <a:normAutofit/>
          </a:bodyPr>
          <a:lstStyle/>
          <a:p>
            <a:pPr algn="ctr"/>
            <a:r>
              <a:rPr lang="en-US" sz="4000" dirty="0" smtClean="0"/>
              <a:t>Variance Preparation</a:t>
            </a:r>
            <a:endParaRPr lang="en-US" sz="4000" dirty="0">
              <a:solidFill>
                <a:schemeClr val="bg1"/>
              </a:solidFill>
            </a:endParaRPr>
          </a:p>
        </p:txBody>
      </p:sp>
      <p:sp>
        <p:nvSpPr>
          <p:cNvPr id="5" name="Content Placeholder 2"/>
          <p:cNvSpPr txBox="1">
            <a:spLocks/>
          </p:cNvSpPr>
          <p:nvPr/>
        </p:nvSpPr>
        <p:spPr>
          <a:xfrm>
            <a:off x="152400" y="2590800"/>
            <a:ext cx="8742066" cy="4191000"/>
          </a:xfrm>
          <a:prstGeom prst="rect">
            <a:avLst/>
          </a:prstGeom>
        </p:spPr>
        <p:txBody>
          <a:bodyPr/>
          <a:lstStyle/>
          <a:p>
            <a:pPr marL="274320" marR="0" lvl="0" indent="-274320" algn="l" defTabSz="914400" rtl="0" eaLnBrk="1" fontAlgn="auto" latinLnBrk="0" hangingPunct="1">
              <a:lnSpc>
                <a:spcPct val="100000"/>
              </a:lnSpc>
              <a:spcBef>
                <a:spcPct val="20000"/>
              </a:spcBef>
              <a:spcAft>
                <a:spcPts val="0"/>
              </a:spcAft>
              <a:buClr>
                <a:schemeClr val="bg2">
                  <a:lumMod val="20000"/>
                  <a:lumOff val="80000"/>
                </a:schemeClr>
              </a:buClr>
              <a:buSzPct val="95000"/>
              <a:buFont typeface="Wingdings 2"/>
              <a:buChar char=""/>
              <a:tabLst/>
              <a:defRPr/>
            </a:pPr>
            <a:r>
              <a:rPr lang="en-US" sz="2200" b="0" dirty="0" smtClean="0">
                <a:latin typeface="+mn-lt"/>
              </a:rPr>
              <a:t>By the deadline of July 21, 2015 MWRD requested IPCB to issue a variance and stay of the chloride standards that applies to all dischargers to ensure that dischargers are not unfairly penalized in the event that the work group process has not been completed by July 1, 2018.</a:t>
            </a:r>
          </a:p>
          <a:p>
            <a:pPr marL="274320" marR="0" lvl="0" indent="-274320" algn="l" defTabSz="914400" rtl="0" eaLnBrk="1" fontAlgn="auto" latinLnBrk="0" hangingPunct="1">
              <a:lnSpc>
                <a:spcPct val="100000"/>
              </a:lnSpc>
              <a:spcBef>
                <a:spcPct val="20000"/>
              </a:spcBef>
              <a:spcAft>
                <a:spcPts val="0"/>
              </a:spcAft>
              <a:buClr>
                <a:schemeClr val="bg2">
                  <a:lumMod val="20000"/>
                  <a:lumOff val="80000"/>
                </a:schemeClr>
              </a:buClr>
              <a:buSzPct val="95000"/>
              <a:buFont typeface="Wingdings 2"/>
              <a:buChar char=""/>
              <a:tabLst/>
              <a:defRPr/>
            </a:pPr>
            <a:r>
              <a:rPr lang="en-US" sz="2200" b="0" dirty="0" smtClean="0">
                <a:latin typeface="+mn-lt"/>
              </a:rPr>
              <a:t>In addition, since the CAWS flows into the Lower Des Plaines River, the petition included a request to extend the variance beyond to all dischargers to the Lower Des Plaines River.</a:t>
            </a:r>
          </a:p>
          <a:p>
            <a:pPr marL="274320" marR="0" lvl="0" indent="-274320" algn="l" defTabSz="914400" rtl="0" eaLnBrk="1" fontAlgn="auto" latinLnBrk="0" hangingPunct="1">
              <a:lnSpc>
                <a:spcPct val="100000"/>
              </a:lnSpc>
              <a:spcBef>
                <a:spcPct val="20000"/>
              </a:spcBef>
              <a:spcAft>
                <a:spcPts val="0"/>
              </a:spcAft>
              <a:buClr>
                <a:schemeClr val="bg2">
                  <a:lumMod val="20000"/>
                  <a:lumOff val="80000"/>
                </a:schemeClr>
              </a:buClr>
              <a:buSzPct val="95000"/>
              <a:buFont typeface="Wingdings 2"/>
              <a:buChar char=""/>
              <a:tabLst/>
              <a:defRPr/>
            </a:pPr>
            <a:r>
              <a:rPr lang="en-US" sz="2200" b="0" dirty="0" smtClean="0">
                <a:latin typeface="+mn-lt"/>
              </a:rPr>
              <a:t>This relief was requested on an interim basis until a permanent regulatory structure, such as a variance, is obtained.</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0"/>
            <a:ext cx="8305800" cy="774644"/>
          </a:xfrm>
        </p:spPr>
        <p:txBody>
          <a:bodyPr>
            <a:normAutofit/>
          </a:bodyPr>
          <a:lstStyle/>
          <a:p>
            <a:pPr algn="ctr"/>
            <a:r>
              <a:rPr lang="en-US" sz="4000" dirty="0" smtClean="0"/>
              <a:t>Variance Preparation</a:t>
            </a:r>
            <a:endParaRPr lang="en-US" sz="4000" dirty="0">
              <a:solidFill>
                <a:schemeClr val="bg1"/>
              </a:solidFill>
            </a:endParaRPr>
          </a:p>
        </p:txBody>
      </p:sp>
      <p:sp>
        <p:nvSpPr>
          <p:cNvPr id="5" name="Content Placeholder 2"/>
          <p:cNvSpPr txBox="1">
            <a:spLocks/>
          </p:cNvSpPr>
          <p:nvPr/>
        </p:nvSpPr>
        <p:spPr>
          <a:xfrm>
            <a:off x="228600" y="2438400"/>
            <a:ext cx="8742066" cy="4038600"/>
          </a:xfrm>
          <a:prstGeom prst="rect">
            <a:avLst/>
          </a:prstGeom>
        </p:spPr>
        <p:txBody>
          <a:bodyPr/>
          <a:lstStyle/>
          <a:p>
            <a:pPr marL="274320" indent="-274320" fontAlgn="auto">
              <a:spcBef>
                <a:spcPct val="20000"/>
              </a:spcBef>
              <a:spcAft>
                <a:spcPts val="0"/>
              </a:spcAft>
              <a:buClr>
                <a:schemeClr val="bg2">
                  <a:lumMod val="20000"/>
                  <a:lumOff val="80000"/>
                </a:schemeClr>
              </a:buClr>
              <a:buSzPct val="95000"/>
              <a:buFont typeface="Wingdings 2"/>
              <a:buChar char=""/>
              <a:defRPr/>
            </a:pPr>
            <a:r>
              <a:rPr lang="en-US" sz="2200" b="0" dirty="0" smtClean="0">
                <a:latin typeface="+mn-lt"/>
              </a:rPr>
              <a:t>The work group will pursue, if possible, a </a:t>
            </a:r>
            <a:r>
              <a:rPr lang="en-US" sz="2200" b="0" dirty="0" err="1" smtClean="0">
                <a:latin typeface="+mn-lt"/>
              </a:rPr>
              <a:t>waterbody</a:t>
            </a:r>
            <a:r>
              <a:rPr lang="en-US" sz="2200" b="0" dirty="0" smtClean="0">
                <a:latin typeface="+mn-lt"/>
              </a:rPr>
              <a:t>-specific variance or a multi-discharger variance.</a:t>
            </a:r>
          </a:p>
          <a:p>
            <a:pPr marL="274320" indent="-274320" fontAlgn="auto">
              <a:spcBef>
                <a:spcPct val="20000"/>
              </a:spcBef>
              <a:spcAft>
                <a:spcPts val="0"/>
              </a:spcAft>
              <a:buClr>
                <a:schemeClr val="bg2">
                  <a:lumMod val="20000"/>
                  <a:lumOff val="80000"/>
                </a:schemeClr>
              </a:buClr>
              <a:buSzPct val="95000"/>
              <a:buFont typeface="Wingdings 2"/>
              <a:buChar char=""/>
              <a:defRPr/>
            </a:pPr>
            <a:r>
              <a:rPr lang="en-US" sz="2200" b="0" dirty="0" smtClean="0">
                <a:latin typeface="+mn-lt"/>
              </a:rPr>
              <a:t>Typically variances are adopted for individual dischargers.</a:t>
            </a:r>
          </a:p>
          <a:p>
            <a:pPr marL="274320" indent="-274320" fontAlgn="auto">
              <a:spcBef>
                <a:spcPct val="20000"/>
              </a:spcBef>
              <a:spcAft>
                <a:spcPts val="0"/>
              </a:spcAft>
              <a:buClr>
                <a:schemeClr val="bg2">
                  <a:lumMod val="20000"/>
                  <a:lumOff val="80000"/>
                </a:schemeClr>
              </a:buClr>
              <a:buSzPct val="95000"/>
              <a:buFont typeface="Wingdings 2"/>
              <a:buChar char=""/>
              <a:defRPr/>
            </a:pPr>
            <a:r>
              <a:rPr lang="en-US" sz="2200" b="0" dirty="0" smtClean="0">
                <a:solidFill>
                  <a:schemeClr val="bg1"/>
                </a:solidFill>
                <a:latin typeface="+mn-lt"/>
                <a:cs typeface="+mn-cs"/>
              </a:rPr>
              <a:t>The work group will work together to prepare the needed information for the petition.</a:t>
            </a:r>
          </a:p>
          <a:p>
            <a:pPr marL="274320" indent="-274320" fontAlgn="auto">
              <a:spcBef>
                <a:spcPct val="20000"/>
              </a:spcBef>
              <a:spcAft>
                <a:spcPts val="0"/>
              </a:spcAft>
              <a:buClr>
                <a:schemeClr val="bg2">
                  <a:lumMod val="20000"/>
                  <a:lumOff val="80000"/>
                </a:schemeClr>
              </a:buClr>
              <a:buSzPct val="95000"/>
              <a:buFont typeface="Wingdings 2"/>
              <a:buChar char=""/>
              <a:defRPr/>
            </a:pPr>
            <a:r>
              <a:rPr lang="en-US" sz="2200" b="0" dirty="0" smtClean="0">
                <a:latin typeface="+mn-lt"/>
              </a:rPr>
              <a:t>Work group committees will be set up to coordinate the required information for the petition.</a:t>
            </a:r>
          </a:p>
          <a:p>
            <a:pPr marL="274320" indent="-274320" fontAlgn="auto">
              <a:spcBef>
                <a:spcPct val="20000"/>
              </a:spcBef>
              <a:spcAft>
                <a:spcPts val="0"/>
              </a:spcAft>
              <a:buClr>
                <a:schemeClr val="bg2">
                  <a:lumMod val="20000"/>
                  <a:lumOff val="80000"/>
                </a:schemeClr>
              </a:buClr>
              <a:buSzPct val="95000"/>
              <a:buFont typeface="Wingdings 2"/>
              <a:buChar char=""/>
              <a:defRPr/>
            </a:pPr>
            <a:r>
              <a:rPr lang="en-US" sz="2200" b="0" dirty="0" smtClean="0">
                <a:solidFill>
                  <a:schemeClr val="bg1"/>
                </a:solidFill>
                <a:latin typeface="+mn-lt"/>
                <a:cs typeface="+mn-cs"/>
              </a:rPr>
              <a:t>A legal committee will coordinate the preparation of the petition.</a:t>
            </a:r>
          </a:p>
          <a:p>
            <a:pPr marL="274320" indent="-274320" fontAlgn="auto">
              <a:spcBef>
                <a:spcPct val="20000"/>
              </a:spcBef>
              <a:spcAft>
                <a:spcPts val="0"/>
              </a:spcAft>
              <a:buClr>
                <a:schemeClr val="bg2">
                  <a:lumMod val="20000"/>
                  <a:lumOff val="80000"/>
                </a:schemeClr>
              </a:buClr>
              <a:buSzPct val="95000"/>
              <a:buFont typeface="Wingdings 2"/>
              <a:buChar char=""/>
              <a:defRPr/>
            </a:pPr>
            <a:r>
              <a:rPr lang="en-US" sz="2200" b="0" dirty="0" smtClean="0">
                <a:latin typeface="+mn-lt"/>
              </a:rPr>
              <a:t>A best management practices (BMPs) committee will coordinate the needed solutions.</a:t>
            </a:r>
            <a:endParaRPr lang="en-US" sz="2200" b="0" dirty="0" smtClean="0">
              <a:solidFill>
                <a:schemeClr val="bg1"/>
              </a:solidFill>
              <a:latin typeface="+mn-lt"/>
              <a:cs typeface="+mn-cs"/>
            </a:endParaRPr>
          </a:p>
          <a:p>
            <a:pPr marL="731520" lvl="1" indent="-274320" fontAlgn="auto">
              <a:spcBef>
                <a:spcPct val="20000"/>
              </a:spcBef>
              <a:spcAft>
                <a:spcPts val="0"/>
              </a:spcAft>
              <a:buClr>
                <a:schemeClr val="bg2">
                  <a:lumMod val="20000"/>
                  <a:lumOff val="80000"/>
                </a:schemeClr>
              </a:buClr>
              <a:buSzPct val="95000"/>
              <a:defRPr/>
            </a:pPr>
            <a:endParaRPr lang="en-US" sz="2000" b="0" dirty="0" smtClean="0">
              <a:latin typeface="+mn-lt"/>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0"/>
            <a:ext cx="8305800" cy="774644"/>
          </a:xfrm>
        </p:spPr>
        <p:txBody>
          <a:bodyPr>
            <a:normAutofit/>
          </a:bodyPr>
          <a:lstStyle/>
          <a:p>
            <a:pPr algn="ctr"/>
            <a:r>
              <a:rPr lang="en-US" sz="4000" dirty="0" smtClean="0"/>
              <a:t>Variance Preparation</a:t>
            </a:r>
            <a:endParaRPr lang="en-US" sz="4000" dirty="0">
              <a:solidFill>
                <a:schemeClr val="bg1"/>
              </a:solidFill>
            </a:endParaRPr>
          </a:p>
        </p:txBody>
      </p:sp>
      <p:sp>
        <p:nvSpPr>
          <p:cNvPr id="5" name="Content Placeholder 2"/>
          <p:cNvSpPr txBox="1">
            <a:spLocks/>
          </p:cNvSpPr>
          <p:nvPr/>
        </p:nvSpPr>
        <p:spPr>
          <a:xfrm>
            <a:off x="228600" y="2438400"/>
            <a:ext cx="8742066" cy="4038600"/>
          </a:xfrm>
          <a:prstGeom prst="rect">
            <a:avLst/>
          </a:prstGeom>
        </p:spPr>
        <p:txBody>
          <a:bodyPr/>
          <a:lstStyle/>
          <a:p>
            <a:pPr marL="274320" indent="-274320" fontAlgn="auto">
              <a:spcBef>
                <a:spcPct val="20000"/>
              </a:spcBef>
              <a:spcAft>
                <a:spcPts val="0"/>
              </a:spcAft>
              <a:buClr>
                <a:schemeClr val="bg2">
                  <a:lumMod val="20000"/>
                  <a:lumOff val="80000"/>
                </a:schemeClr>
              </a:buClr>
              <a:buSzPct val="95000"/>
              <a:buFont typeface="Wingdings 2"/>
              <a:buChar char=""/>
              <a:defRPr/>
            </a:pPr>
            <a:r>
              <a:rPr lang="en-US" sz="2200" b="0" dirty="0" smtClean="0">
                <a:latin typeface="+mn-lt"/>
              </a:rPr>
              <a:t>Development of best management practices (BMPs) is the primary goal of the work group.</a:t>
            </a:r>
          </a:p>
          <a:p>
            <a:pPr marL="274320" indent="-274320" fontAlgn="auto">
              <a:spcBef>
                <a:spcPct val="20000"/>
              </a:spcBef>
              <a:spcAft>
                <a:spcPts val="0"/>
              </a:spcAft>
              <a:buClr>
                <a:schemeClr val="bg2">
                  <a:lumMod val="20000"/>
                  <a:lumOff val="80000"/>
                </a:schemeClr>
              </a:buClr>
              <a:buSzPct val="95000"/>
              <a:buFont typeface="Wingdings 2"/>
              <a:buChar char=""/>
              <a:defRPr/>
            </a:pPr>
            <a:r>
              <a:rPr lang="en-US" sz="2200" b="0" dirty="0" smtClean="0">
                <a:latin typeface="+mn-lt"/>
              </a:rPr>
              <a:t>The BMP program will be the basis for a legally and scientifically sound regulatory compliance structure for chlorides in the CAWS.</a:t>
            </a:r>
          </a:p>
          <a:p>
            <a:pPr marL="274320" indent="-274320" fontAlgn="auto">
              <a:spcBef>
                <a:spcPct val="20000"/>
              </a:spcBef>
              <a:spcAft>
                <a:spcPts val="0"/>
              </a:spcAft>
              <a:buClr>
                <a:schemeClr val="bg2">
                  <a:lumMod val="20000"/>
                  <a:lumOff val="80000"/>
                </a:schemeClr>
              </a:buClr>
              <a:buSzPct val="95000"/>
              <a:buFont typeface="Wingdings 2"/>
              <a:buChar char=""/>
              <a:defRPr/>
            </a:pPr>
            <a:r>
              <a:rPr lang="en-US" sz="2200" b="0" dirty="0" smtClean="0">
                <a:latin typeface="+mn-lt"/>
              </a:rPr>
              <a:t>The regulatory compliance structure could take the form of a </a:t>
            </a:r>
            <a:r>
              <a:rPr lang="en-US" sz="2200" b="0" dirty="0" err="1" smtClean="0">
                <a:latin typeface="+mn-lt"/>
              </a:rPr>
              <a:t>waterbody</a:t>
            </a:r>
            <a:r>
              <a:rPr lang="en-US" sz="2200" b="0" dirty="0" smtClean="0">
                <a:latin typeface="+mn-lt"/>
              </a:rPr>
              <a:t> variance or individual variances for specific dischargers, up to a maximum of 5 years. </a:t>
            </a:r>
          </a:p>
          <a:p>
            <a:pPr marL="274320" indent="-274320" fontAlgn="auto">
              <a:spcBef>
                <a:spcPct val="20000"/>
              </a:spcBef>
              <a:spcAft>
                <a:spcPts val="0"/>
              </a:spcAft>
              <a:buClr>
                <a:schemeClr val="bg2">
                  <a:lumMod val="20000"/>
                  <a:lumOff val="80000"/>
                </a:schemeClr>
              </a:buClr>
              <a:buSzPct val="95000"/>
              <a:buFont typeface="Wingdings 2"/>
              <a:buChar char=""/>
              <a:defRPr/>
            </a:pPr>
            <a:r>
              <a:rPr lang="en-US" sz="2200" b="0" dirty="0" smtClean="0">
                <a:latin typeface="+mn-lt"/>
              </a:rPr>
              <a:t>The goal will be to develop the BMP program, and create the regulatory structure and regulatory approval by July 1, 2018, then assess for effectiveness.</a:t>
            </a:r>
            <a:endParaRPr lang="en-US" sz="2000" b="0" dirty="0" smtClean="0">
              <a:latin typeface="+mn-lt"/>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0"/>
            <a:ext cx="8305800" cy="774644"/>
          </a:xfrm>
        </p:spPr>
        <p:txBody>
          <a:bodyPr>
            <a:normAutofit/>
          </a:bodyPr>
          <a:lstStyle/>
          <a:p>
            <a:pPr algn="ctr"/>
            <a:r>
              <a:rPr lang="en-US" sz="4000" dirty="0" smtClean="0"/>
              <a:t>Variance Preparation</a:t>
            </a:r>
            <a:endParaRPr lang="en-US" sz="4000" dirty="0">
              <a:solidFill>
                <a:schemeClr val="bg1"/>
              </a:solidFill>
            </a:endParaRPr>
          </a:p>
        </p:txBody>
      </p:sp>
      <p:sp>
        <p:nvSpPr>
          <p:cNvPr id="5" name="Content Placeholder 2"/>
          <p:cNvSpPr txBox="1">
            <a:spLocks/>
          </p:cNvSpPr>
          <p:nvPr/>
        </p:nvSpPr>
        <p:spPr>
          <a:xfrm>
            <a:off x="228600" y="2438400"/>
            <a:ext cx="8742066" cy="4038600"/>
          </a:xfrm>
          <a:prstGeom prst="rect">
            <a:avLst/>
          </a:prstGeom>
        </p:spPr>
        <p:txBody>
          <a:bodyPr/>
          <a:lstStyle/>
          <a:p>
            <a:pPr marL="274320" indent="-274320" fontAlgn="auto">
              <a:spcBef>
                <a:spcPct val="20000"/>
              </a:spcBef>
              <a:spcAft>
                <a:spcPts val="0"/>
              </a:spcAft>
              <a:buClr>
                <a:schemeClr val="bg2">
                  <a:lumMod val="20000"/>
                  <a:lumOff val="80000"/>
                </a:schemeClr>
              </a:buClr>
              <a:buSzPct val="95000"/>
              <a:buFont typeface="Wingdings 2"/>
              <a:buChar char=""/>
              <a:defRPr/>
            </a:pPr>
            <a:r>
              <a:rPr lang="en-US" sz="2200" b="0" dirty="0" smtClean="0">
                <a:latin typeface="+mn-lt"/>
              </a:rPr>
              <a:t>Implementation of BMPs that reduce the use of road salt during the winter:</a:t>
            </a:r>
          </a:p>
          <a:p>
            <a:pPr marL="731520" lvl="1" indent="-274320" fontAlgn="auto">
              <a:spcBef>
                <a:spcPct val="20000"/>
              </a:spcBef>
              <a:spcAft>
                <a:spcPts val="0"/>
              </a:spcAft>
              <a:buClr>
                <a:schemeClr val="bg2">
                  <a:lumMod val="20000"/>
                  <a:lumOff val="80000"/>
                </a:schemeClr>
              </a:buClr>
              <a:buSzPct val="95000"/>
              <a:buFont typeface="Wingdings 2"/>
              <a:buChar char=""/>
              <a:defRPr/>
            </a:pPr>
            <a:r>
              <a:rPr lang="en-US" sz="2200" b="0" dirty="0" smtClean="0">
                <a:latin typeface="+mn-lt"/>
              </a:rPr>
              <a:t>BMPs should be watershed-specific to be effective.</a:t>
            </a:r>
          </a:p>
          <a:p>
            <a:pPr marL="731520" lvl="1" indent="-274320" fontAlgn="auto">
              <a:spcBef>
                <a:spcPct val="20000"/>
              </a:spcBef>
              <a:spcAft>
                <a:spcPts val="0"/>
              </a:spcAft>
              <a:buClr>
                <a:schemeClr val="bg2">
                  <a:lumMod val="20000"/>
                  <a:lumOff val="80000"/>
                </a:schemeClr>
              </a:buClr>
              <a:buSzPct val="95000"/>
              <a:buFont typeface="Wingdings 2"/>
              <a:buChar char=""/>
              <a:defRPr/>
            </a:pPr>
            <a:r>
              <a:rPr lang="en-US" sz="2200" b="0" dirty="0" smtClean="0">
                <a:latin typeface="+mn-lt"/>
              </a:rPr>
              <a:t>There is often a significant lag between implementation of BMPs and significant water quality improvements.</a:t>
            </a:r>
          </a:p>
          <a:p>
            <a:pPr marL="731520" lvl="1" indent="-274320" fontAlgn="auto">
              <a:spcBef>
                <a:spcPct val="20000"/>
              </a:spcBef>
              <a:spcAft>
                <a:spcPts val="0"/>
              </a:spcAft>
              <a:buClr>
                <a:schemeClr val="bg2">
                  <a:lumMod val="20000"/>
                  <a:lumOff val="80000"/>
                </a:schemeClr>
              </a:buClr>
              <a:buSzPct val="95000"/>
              <a:buFont typeface="Wingdings 2"/>
              <a:buChar char=""/>
              <a:defRPr/>
            </a:pPr>
            <a:r>
              <a:rPr lang="en-US" sz="2200" b="0" dirty="0" smtClean="0">
                <a:latin typeface="+mn-lt"/>
              </a:rPr>
              <a:t>Adaptive management is necessary.</a:t>
            </a:r>
          </a:p>
          <a:p>
            <a:pPr marL="731520" lvl="1" indent="-274320" fontAlgn="auto">
              <a:spcBef>
                <a:spcPct val="20000"/>
              </a:spcBef>
              <a:spcAft>
                <a:spcPts val="0"/>
              </a:spcAft>
              <a:buClr>
                <a:schemeClr val="bg2">
                  <a:lumMod val="20000"/>
                  <a:lumOff val="80000"/>
                </a:schemeClr>
              </a:buClr>
              <a:buSzPct val="95000"/>
              <a:buFont typeface="Wingdings 2"/>
              <a:buChar char=""/>
              <a:defRPr/>
            </a:pPr>
            <a:r>
              <a:rPr lang="en-US" sz="2200" b="0" dirty="0" smtClean="0">
                <a:latin typeface="+mn-lt"/>
              </a:rPr>
              <a:t>It will take time for regulatory agencies and stake holders to review data, assess options, and to determine BMPs and an implementation schedule.</a:t>
            </a:r>
            <a:endParaRPr lang="en-US" sz="2000" b="0" dirty="0" smtClean="0">
              <a:latin typeface="+mn-lt"/>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0"/>
            <a:ext cx="8305800" cy="774644"/>
          </a:xfrm>
        </p:spPr>
        <p:txBody>
          <a:bodyPr>
            <a:normAutofit/>
          </a:bodyPr>
          <a:lstStyle/>
          <a:p>
            <a:pPr algn="ctr"/>
            <a:r>
              <a:rPr lang="en-US" sz="4000" dirty="0" smtClean="0"/>
              <a:t>Variance Preparation</a:t>
            </a:r>
            <a:endParaRPr lang="en-US" sz="4000" dirty="0">
              <a:solidFill>
                <a:schemeClr val="bg1"/>
              </a:solidFill>
            </a:endParaRPr>
          </a:p>
        </p:txBody>
      </p:sp>
      <p:sp>
        <p:nvSpPr>
          <p:cNvPr id="5" name="Content Placeholder 2"/>
          <p:cNvSpPr txBox="1">
            <a:spLocks/>
          </p:cNvSpPr>
          <p:nvPr/>
        </p:nvSpPr>
        <p:spPr>
          <a:xfrm>
            <a:off x="228600" y="2895600"/>
            <a:ext cx="8742066" cy="3581400"/>
          </a:xfrm>
          <a:prstGeom prst="rect">
            <a:avLst/>
          </a:prstGeom>
        </p:spPr>
        <p:txBody>
          <a:bodyPr/>
          <a:lstStyle/>
          <a:p>
            <a:pPr marL="274320" indent="-274320" fontAlgn="auto">
              <a:spcBef>
                <a:spcPct val="20000"/>
              </a:spcBef>
              <a:spcAft>
                <a:spcPts val="0"/>
              </a:spcAft>
              <a:buClr>
                <a:schemeClr val="bg2">
                  <a:lumMod val="20000"/>
                  <a:lumOff val="80000"/>
                </a:schemeClr>
              </a:buClr>
              <a:buSzPct val="95000"/>
              <a:buFont typeface="Wingdings 2"/>
              <a:buChar char=""/>
              <a:defRPr/>
            </a:pPr>
            <a:r>
              <a:rPr lang="en-US" sz="2200" b="0" dirty="0" smtClean="0">
                <a:latin typeface="+mn-lt"/>
              </a:rPr>
              <a:t>During the 3-year period through July 1, 2018, or longer if necessary, the work group will provide periodic reports to the IPCB on the status of the work group’s discussions.</a:t>
            </a:r>
          </a:p>
          <a:p>
            <a:pPr marL="274320" indent="-274320" fontAlgn="auto">
              <a:spcBef>
                <a:spcPct val="20000"/>
              </a:spcBef>
              <a:spcAft>
                <a:spcPts val="0"/>
              </a:spcAft>
              <a:buClr>
                <a:schemeClr val="bg2">
                  <a:lumMod val="20000"/>
                  <a:lumOff val="80000"/>
                </a:schemeClr>
              </a:buClr>
              <a:buSzPct val="95000"/>
              <a:buFont typeface="Wingdings 2"/>
              <a:buChar char=""/>
              <a:defRPr/>
            </a:pPr>
            <a:r>
              <a:rPr lang="en-US" sz="2200" b="0" dirty="0" smtClean="0">
                <a:latin typeface="+mn-lt"/>
              </a:rPr>
              <a:t>At the end of the work group’s efforts, the work group will provide a final report to the IPCB, including recommendations and any proposed changes to regulations needed to implement the recommendations. </a:t>
            </a:r>
          </a:p>
          <a:p>
            <a:pPr marL="274320" indent="-274320" fontAlgn="auto">
              <a:spcBef>
                <a:spcPct val="20000"/>
              </a:spcBef>
              <a:spcAft>
                <a:spcPts val="0"/>
              </a:spcAft>
              <a:buClr>
                <a:schemeClr val="bg2">
                  <a:lumMod val="20000"/>
                  <a:lumOff val="80000"/>
                </a:schemeClr>
              </a:buClr>
              <a:buSzPct val="95000"/>
              <a:buFont typeface="Wingdings 2"/>
              <a:buChar char=""/>
              <a:defRPr/>
            </a:pPr>
            <a:r>
              <a:rPr lang="en-US" sz="2200" b="0" dirty="0" smtClean="0">
                <a:latin typeface="+mn-lt"/>
              </a:rPr>
              <a:t>The cost of an effective BMP program has not been estimated.</a:t>
            </a:r>
            <a:endParaRPr lang="en-US" sz="2000" b="0" dirty="0" smtClean="0">
              <a:latin typeface="+mn-lt"/>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609600" y="1600200"/>
            <a:ext cx="8229600" cy="1143000"/>
          </a:xfrm>
        </p:spPr>
        <p:txBody>
          <a:bodyPr/>
          <a:lstStyle/>
          <a:p>
            <a:r>
              <a:rPr lang="en-US" smtClean="0"/>
              <a:t>Ambient Water Quality Monitoring Program</a:t>
            </a:r>
          </a:p>
        </p:txBody>
      </p:sp>
      <p:sp>
        <p:nvSpPr>
          <p:cNvPr id="2051" name="Content Placeholder 2"/>
          <p:cNvSpPr>
            <a:spLocks noGrp="1"/>
          </p:cNvSpPr>
          <p:nvPr>
            <p:ph idx="1"/>
          </p:nvPr>
        </p:nvSpPr>
        <p:spPr>
          <a:xfrm>
            <a:off x="533400" y="2971801"/>
            <a:ext cx="8229600" cy="2819400"/>
          </a:xfrm>
        </p:spPr>
        <p:txBody>
          <a:bodyPr/>
          <a:lstStyle/>
          <a:p>
            <a:r>
              <a:rPr lang="en-US" dirty="0" smtClean="0"/>
              <a:t>There are sixteen stations within the CAWS, covering the North Shore Channel, North Branch Chicago River, Chicago River, South Branch Chicago River, Bubbly Creek, Chicago Sanitary and Ship Canal, Cal-Sag Channel, Little Calumet River and Grand Calumet River.</a:t>
            </a:r>
          </a:p>
          <a:p>
            <a:r>
              <a:rPr lang="en-US" dirty="0" smtClean="0"/>
              <a:t>Monthly sampling everywhere but Lockport on the Chicago Sanitary and Ship Canal, where it is weekly.</a:t>
            </a:r>
          </a:p>
          <a:p>
            <a:r>
              <a:rPr lang="en-US" dirty="0" smtClean="0"/>
              <a:t>General chemistry, metals, organic chemicals; Chloride included.</a:t>
            </a:r>
          </a:p>
          <a:p>
            <a:endParaRPr lang="en-US" dirty="0" smtClean="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Content Placeholder 3"/>
          <p:cNvSpPr>
            <a:spLocks noGrp="1"/>
          </p:cNvSpPr>
          <p:nvPr>
            <p:ph idx="1"/>
          </p:nvPr>
        </p:nvSpPr>
        <p:spPr>
          <a:xfrm>
            <a:off x="490538" y="2670175"/>
            <a:ext cx="8218487" cy="4187825"/>
          </a:xfrm>
        </p:spPr>
        <p:txBody>
          <a:bodyPr/>
          <a:lstStyle/>
          <a:p>
            <a:endParaRPr lang="en-US" smtClean="0"/>
          </a:p>
          <a:p>
            <a:endParaRPr lang="en-US" smtClean="0"/>
          </a:p>
          <a:p>
            <a:endParaRPr lang="en-US" smtClean="0"/>
          </a:p>
          <a:p>
            <a:pPr>
              <a:buFontTx/>
              <a:buNone/>
            </a:pPr>
            <a:endParaRPr lang="en-US" smtClean="0"/>
          </a:p>
        </p:txBody>
      </p:sp>
      <p:pic>
        <p:nvPicPr>
          <p:cNvPr id="3075" name="Picture 2" descr="Z:\Maps\Ambient map versions\Ambient Water Quality Monitoring Stations_15_0515.jpg"/>
          <p:cNvPicPr>
            <a:picLocks noChangeAspect="1" noChangeArrowheads="1"/>
          </p:cNvPicPr>
          <p:nvPr/>
        </p:nvPicPr>
        <p:blipFill>
          <a:blip r:embed="rId3" cstate="print"/>
          <a:srcRect t="5000" b="5000"/>
          <a:stretch>
            <a:fillRect/>
          </a:stretch>
        </p:blipFill>
        <p:spPr bwMode="auto">
          <a:xfrm>
            <a:off x="1693404" y="152400"/>
            <a:ext cx="5621796" cy="6553200"/>
          </a:xfrm>
          <a:prstGeom prst="rect">
            <a:avLst/>
          </a:prstGeom>
          <a:noFill/>
          <a:ln w="9525">
            <a:noFill/>
            <a:miter lim="800000"/>
            <a:headEnd/>
            <a:tailEnd/>
          </a:ln>
        </p:spPr>
      </p:pic>
      <p:sp>
        <p:nvSpPr>
          <p:cNvPr id="3076" name="TextBox 3"/>
          <p:cNvSpPr txBox="1">
            <a:spLocks noChangeArrowheads="1"/>
          </p:cNvSpPr>
          <p:nvPr/>
        </p:nvSpPr>
        <p:spPr bwMode="auto">
          <a:xfrm>
            <a:off x="2286000" y="3048000"/>
            <a:ext cx="1600200" cy="276225"/>
          </a:xfrm>
          <a:prstGeom prst="rect">
            <a:avLst/>
          </a:prstGeom>
          <a:solidFill>
            <a:schemeClr val="bg1"/>
          </a:solidFill>
          <a:ln w="9525">
            <a:noFill/>
            <a:miter lim="800000"/>
            <a:headEnd/>
            <a:tailEnd/>
          </a:ln>
        </p:spPr>
        <p:txBody>
          <a:bodyPr>
            <a:spAutoFit/>
          </a:bodyPr>
          <a:lstStyle/>
          <a:p>
            <a:endParaRPr lang="en-US" sz="120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Content Placeholder 3"/>
          <p:cNvSpPr>
            <a:spLocks noGrp="1"/>
          </p:cNvSpPr>
          <p:nvPr>
            <p:ph idx="1"/>
          </p:nvPr>
        </p:nvSpPr>
        <p:spPr>
          <a:xfrm>
            <a:off x="490538" y="2670175"/>
            <a:ext cx="8218487" cy="4187825"/>
          </a:xfrm>
        </p:spPr>
        <p:txBody>
          <a:bodyPr/>
          <a:lstStyle/>
          <a:p>
            <a:endParaRPr lang="en-US" smtClean="0"/>
          </a:p>
          <a:p>
            <a:endParaRPr lang="en-US" smtClean="0"/>
          </a:p>
          <a:p>
            <a:endParaRPr lang="en-US" smtClean="0"/>
          </a:p>
          <a:p>
            <a:pPr>
              <a:buFontTx/>
              <a:buNone/>
            </a:pPr>
            <a:endParaRPr lang="en-US" smtClean="0"/>
          </a:p>
        </p:txBody>
      </p:sp>
      <p:graphicFrame>
        <p:nvGraphicFramePr>
          <p:cNvPr id="6" name="Table 5"/>
          <p:cNvGraphicFramePr>
            <a:graphicFrameLocks noGrp="1"/>
          </p:cNvGraphicFramePr>
          <p:nvPr/>
        </p:nvGraphicFramePr>
        <p:xfrm>
          <a:off x="304799" y="125736"/>
          <a:ext cx="8534401" cy="6557552"/>
        </p:xfrm>
        <a:graphic>
          <a:graphicData uri="http://schemas.openxmlformats.org/drawingml/2006/table">
            <a:tbl>
              <a:tblPr bandRow="1">
                <a:tableStyleId>{69CF1AB2-1976-4502-BF36-3FF5EA218861}</a:tableStyleId>
              </a:tblPr>
              <a:tblGrid>
                <a:gridCol w="4074160"/>
                <a:gridCol w="1422400"/>
                <a:gridCol w="1412241"/>
                <a:gridCol w="1625600"/>
              </a:tblGrid>
              <a:tr h="430302">
                <a:tc gridSpan="4">
                  <a:txBody>
                    <a:bodyPr/>
                    <a:lstStyle/>
                    <a:p>
                      <a:pPr algn="ctr" fontAlgn="b"/>
                      <a:r>
                        <a:rPr lang="en-US" sz="1400" u="none" strike="noStrike" dirty="0" smtClean="0"/>
                        <a:t>Summary of Chloride </a:t>
                      </a:r>
                      <a:r>
                        <a:rPr lang="en-US" sz="1400" u="none" strike="noStrike" dirty="0" err="1" smtClean="0"/>
                        <a:t>Exceedances</a:t>
                      </a:r>
                      <a:r>
                        <a:rPr lang="en-US" sz="1400" u="none" strike="noStrike" dirty="0" smtClean="0"/>
                        <a:t> of 500 mg/L during  December - March, 2004 through 2013  in the</a:t>
                      </a:r>
                    </a:p>
                    <a:p>
                      <a:pPr algn="ctr" fontAlgn="b"/>
                      <a:r>
                        <a:rPr lang="en-US" sz="1400" u="none" strike="noStrike" dirty="0" smtClean="0"/>
                        <a:t> Chicago Area Waterway System</a:t>
                      </a:r>
                      <a:endParaRPr lang="en-US" sz="1400" b="0" i="0" u="none" strike="noStrike" dirty="0">
                        <a:latin typeface="Times New Roman"/>
                      </a:endParaRPr>
                    </a:p>
                  </a:txBody>
                  <a:tcPr marL="8624" marR="8624" marT="8624" marB="0" anchor="b"/>
                </a:tc>
                <a:tc hMerge="1">
                  <a:txBody>
                    <a:bodyPr/>
                    <a:lstStyle/>
                    <a:p>
                      <a:pPr algn="ctr" fontAlgn="b"/>
                      <a:endParaRPr lang="en-US" sz="900" b="0" i="0" u="none" strike="noStrike">
                        <a:latin typeface="Times New Roman"/>
                      </a:endParaRPr>
                    </a:p>
                  </a:txBody>
                  <a:tcPr marL="8624" marR="8624" marT="8624" marB="0" anchor="b">
                    <a:lnL>
                      <a:noFill/>
                    </a:lnL>
                    <a:lnR>
                      <a:noFill/>
                    </a:lnR>
                    <a:lnT>
                      <a:noFill/>
                    </a:lnT>
                    <a:lnB>
                      <a:noFill/>
                    </a:lnB>
                    <a:solidFill>
                      <a:schemeClr val="bg1"/>
                    </a:solidFill>
                  </a:tcPr>
                </a:tc>
                <a:tc hMerge="1">
                  <a:txBody>
                    <a:bodyPr/>
                    <a:lstStyle/>
                    <a:p>
                      <a:pPr algn="ctr" fontAlgn="b"/>
                      <a:endParaRPr lang="en-US" sz="900" b="0" i="0" u="none" strike="noStrike">
                        <a:latin typeface="Times New Roman"/>
                      </a:endParaRPr>
                    </a:p>
                  </a:txBody>
                  <a:tcPr marL="8624" marR="8624" marT="8624" marB="0" anchor="b">
                    <a:lnL>
                      <a:noFill/>
                    </a:lnL>
                    <a:lnR>
                      <a:noFill/>
                    </a:lnR>
                    <a:lnT>
                      <a:noFill/>
                    </a:lnT>
                    <a:lnB>
                      <a:noFill/>
                    </a:lnB>
                    <a:solidFill>
                      <a:schemeClr val="bg1"/>
                    </a:solidFill>
                  </a:tcPr>
                </a:tc>
                <a:tc hMerge="1">
                  <a:txBody>
                    <a:bodyPr/>
                    <a:lstStyle/>
                    <a:p>
                      <a:pPr algn="ctr" fontAlgn="b"/>
                      <a:endParaRPr lang="en-US" sz="1400" b="0" i="0" u="none" strike="noStrike" dirty="0">
                        <a:latin typeface="Times New Roman"/>
                      </a:endParaRPr>
                    </a:p>
                  </a:txBody>
                  <a:tcPr marL="8624" marR="8624" marT="8624" marB="0" anchor="b">
                    <a:lnL>
                      <a:noFill/>
                    </a:lnL>
                    <a:lnR>
                      <a:noFill/>
                    </a:lnR>
                    <a:lnT>
                      <a:noFill/>
                    </a:lnT>
                    <a:lnB>
                      <a:noFill/>
                    </a:lnB>
                    <a:solidFill>
                      <a:schemeClr val="bg1"/>
                    </a:solidFill>
                  </a:tcPr>
                </a:tc>
              </a:tr>
              <a:tr h="238064">
                <a:tc>
                  <a:txBody>
                    <a:bodyPr/>
                    <a:lstStyle/>
                    <a:p>
                      <a:pPr algn="l" fontAlgn="b"/>
                      <a:r>
                        <a:rPr lang="en-US" sz="1400" u="none" strike="noStrike" dirty="0" smtClean="0"/>
                        <a:t>Location</a:t>
                      </a:r>
                      <a:endParaRPr lang="en-US" sz="1400" b="1" i="0" u="none" strike="noStrike" dirty="0">
                        <a:latin typeface="Times New Roman"/>
                      </a:endParaRPr>
                    </a:p>
                  </a:txBody>
                  <a:tcPr marL="8624" marR="8624" marT="8624" marB="0" anchor="b"/>
                </a:tc>
                <a:tc>
                  <a:txBody>
                    <a:bodyPr/>
                    <a:lstStyle/>
                    <a:p>
                      <a:pPr algn="ctr" fontAlgn="b"/>
                      <a:r>
                        <a:rPr lang="en-US" sz="1400" u="none" strike="noStrike" dirty="0" smtClean="0"/>
                        <a:t>N</a:t>
                      </a:r>
                      <a:r>
                        <a:rPr lang="en-US" sz="1400" u="none" strike="noStrike" baseline="0" dirty="0" smtClean="0"/>
                        <a:t> Observations</a:t>
                      </a:r>
                      <a:endParaRPr lang="en-US" sz="1400" b="1" i="0" u="none" strike="noStrike" dirty="0">
                        <a:latin typeface="Times New Roman"/>
                      </a:endParaRPr>
                    </a:p>
                  </a:txBody>
                  <a:tcPr marL="8624" marR="8624" marT="8624" marB="0" anchor="b"/>
                </a:tc>
                <a:tc>
                  <a:txBody>
                    <a:bodyPr/>
                    <a:lstStyle/>
                    <a:p>
                      <a:pPr algn="ctr" fontAlgn="b"/>
                      <a:r>
                        <a:rPr lang="en-US" sz="1400" u="none" strike="noStrike" dirty="0" smtClean="0"/>
                        <a:t>N Excursions</a:t>
                      </a:r>
                      <a:endParaRPr lang="en-US" sz="1400" b="1" i="0" u="none" strike="noStrike" dirty="0">
                        <a:latin typeface="Times New Roman"/>
                      </a:endParaRPr>
                    </a:p>
                  </a:txBody>
                  <a:tcPr marL="8624" marR="8624" marT="8624" marB="0" anchor="b"/>
                </a:tc>
                <a:tc>
                  <a:txBody>
                    <a:bodyPr/>
                    <a:lstStyle/>
                    <a:p>
                      <a:pPr algn="ctr" fontAlgn="b"/>
                      <a:r>
                        <a:rPr lang="en-US" sz="1400" u="none" strike="noStrike" dirty="0" smtClean="0"/>
                        <a:t>% Excursions</a:t>
                      </a:r>
                      <a:endParaRPr lang="en-US" sz="1400" b="1" i="0" u="none" strike="noStrike" dirty="0">
                        <a:latin typeface="Times New Roman"/>
                      </a:endParaRPr>
                    </a:p>
                  </a:txBody>
                  <a:tcPr marL="8624" marR="8624" marT="8624" marB="0" anchor="b"/>
                </a:tc>
              </a:tr>
              <a:tr h="238064">
                <a:tc>
                  <a:txBody>
                    <a:bodyPr/>
                    <a:lstStyle/>
                    <a:p>
                      <a:pPr algn="l" fontAlgn="b"/>
                      <a:endParaRPr lang="en-US" sz="1400" b="1" i="0" u="none" strike="noStrike" dirty="0">
                        <a:latin typeface="Times New Roman"/>
                      </a:endParaRPr>
                    </a:p>
                  </a:txBody>
                  <a:tcPr marL="8624" marR="8624" marT="8624" marB="0" anchor="b"/>
                </a:tc>
                <a:tc>
                  <a:txBody>
                    <a:bodyPr/>
                    <a:lstStyle/>
                    <a:p>
                      <a:pPr algn="ctr" fontAlgn="b"/>
                      <a:endParaRPr lang="en-US" sz="1400" b="1" i="0" u="none" strike="noStrike" dirty="0">
                        <a:latin typeface="Times New Roman"/>
                      </a:endParaRPr>
                    </a:p>
                  </a:txBody>
                  <a:tcPr marL="8624" marR="8624" marT="8624" marB="0" anchor="b"/>
                </a:tc>
                <a:tc>
                  <a:txBody>
                    <a:bodyPr/>
                    <a:lstStyle/>
                    <a:p>
                      <a:pPr algn="ctr" fontAlgn="b"/>
                      <a:endParaRPr lang="en-US" sz="1400" b="1" i="0" u="none" strike="noStrike" dirty="0">
                        <a:latin typeface="Times New Roman"/>
                      </a:endParaRPr>
                    </a:p>
                  </a:txBody>
                  <a:tcPr marL="8624" marR="8624" marT="8624" marB="0" anchor="b"/>
                </a:tc>
                <a:tc>
                  <a:txBody>
                    <a:bodyPr/>
                    <a:lstStyle/>
                    <a:p>
                      <a:pPr algn="ctr" fontAlgn="b"/>
                      <a:endParaRPr lang="en-US" sz="1400" b="1" i="0" u="none" strike="noStrike" dirty="0">
                        <a:latin typeface="Times New Roman"/>
                      </a:endParaRPr>
                    </a:p>
                  </a:txBody>
                  <a:tcPr marL="8624" marR="8624" marT="8624" marB="0" anchor="b"/>
                </a:tc>
              </a:tr>
              <a:tr h="238064">
                <a:tc>
                  <a:txBody>
                    <a:bodyPr/>
                    <a:lstStyle/>
                    <a:p>
                      <a:pPr algn="l" fontAlgn="b"/>
                      <a:r>
                        <a:rPr lang="en-US" sz="1400" u="none" strike="noStrike" dirty="0"/>
                        <a:t>Oakton Street, North Shore Channel</a:t>
                      </a:r>
                      <a:endParaRPr lang="en-US" sz="1400" b="0" i="0" u="none" strike="noStrike" dirty="0">
                        <a:latin typeface="Times New Roman"/>
                      </a:endParaRPr>
                    </a:p>
                  </a:txBody>
                  <a:tcPr marL="8624" marR="8624" marT="8624" marB="0" anchor="b"/>
                </a:tc>
                <a:tc>
                  <a:txBody>
                    <a:bodyPr/>
                    <a:lstStyle/>
                    <a:p>
                      <a:pPr algn="ctr" fontAlgn="b"/>
                      <a:r>
                        <a:rPr lang="en-US" sz="1400" u="none" strike="noStrike"/>
                        <a:t>32</a:t>
                      </a:r>
                      <a:endParaRPr lang="en-US" sz="1400" b="0" i="0" u="none" strike="noStrike">
                        <a:latin typeface="Times New Roman"/>
                      </a:endParaRPr>
                    </a:p>
                  </a:txBody>
                  <a:tcPr marL="8624" marR="8624" marT="8624" marB="0" anchor="b"/>
                </a:tc>
                <a:tc>
                  <a:txBody>
                    <a:bodyPr/>
                    <a:lstStyle/>
                    <a:p>
                      <a:pPr algn="ctr" fontAlgn="b"/>
                      <a:r>
                        <a:rPr lang="en-US" sz="1400" u="none" strike="noStrike"/>
                        <a:t>0</a:t>
                      </a:r>
                      <a:endParaRPr lang="en-US" sz="1400" b="0" i="0" u="none" strike="noStrike">
                        <a:latin typeface="Times New Roman"/>
                      </a:endParaRPr>
                    </a:p>
                  </a:txBody>
                  <a:tcPr marL="8624" marR="8624" marT="8624" marB="0" anchor="b"/>
                </a:tc>
                <a:tc>
                  <a:txBody>
                    <a:bodyPr/>
                    <a:lstStyle/>
                    <a:p>
                      <a:pPr algn="ctr" fontAlgn="b"/>
                      <a:r>
                        <a:rPr lang="en-US" sz="1400" u="none" strike="noStrike"/>
                        <a:t>0.0</a:t>
                      </a:r>
                      <a:endParaRPr lang="en-US" sz="1400" b="0" i="0" u="none" strike="noStrike">
                        <a:latin typeface="Times New Roman"/>
                      </a:endParaRPr>
                    </a:p>
                  </a:txBody>
                  <a:tcPr marL="8624" marR="8624" marT="8624" marB="0" anchor="b"/>
                </a:tc>
              </a:tr>
              <a:tr h="238064">
                <a:tc>
                  <a:txBody>
                    <a:bodyPr/>
                    <a:lstStyle/>
                    <a:p>
                      <a:pPr algn="l" fontAlgn="b"/>
                      <a:r>
                        <a:rPr lang="en-US" sz="1400" u="none" strike="noStrike" dirty="0" err="1"/>
                        <a:t>Touhy</a:t>
                      </a:r>
                      <a:r>
                        <a:rPr lang="en-US" sz="1400" u="none" strike="noStrike" dirty="0"/>
                        <a:t> Avenue, North Shore Channel</a:t>
                      </a:r>
                      <a:endParaRPr lang="en-US" sz="1400" b="0" i="0" u="none" strike="noStrike" dirty="0">
                        <a:latin typeface="Times New Roman"/>
                      </a:endParaRPr>
                    </a:p>
                  </a:txBody>
                  <a:tcPr marL="8624" marR="8624" marT="8624" marB="0" anchor="b"/>
                </a:tc>
                <a:tc>
                  <a:txBody>
                    <a:bodyPr/>
                    <a:lstStyle/>
                    <a:p>
                      <a:pPr algn="ctr" fontAlgn="b"/>
                      <a:r>
                        <a:rPr lang="en-US" sz="1400" u="none" strike="noStrike"/>
                        <a:t>39</a:t>
                      </a:r>
                      <a:endParaRPr lang="en-US" sz="1400" b="0" i="0" u="none" strike="noStrike">
                        <a:latin typeface="Times New Roman"/>
                      </a:endParaRPr>
                    </a:p>
                  </a:txBody>
                  <a:tcPr marL="8624" marR="8624" marT="8624" marB="0" anchor="b"/>
                </a:tc>
                <a:tc>
                  <a:txBody>
                    <a:bodyPr/>
                    <a:lstStyle/>
                    <a:p>
                      <a:pPr algn="ctr" fontAlgn="b"/>
                      <a:r>
                        <a:rPr lang="en-US" sz="1400" u="none" strike="noStrike"/>
                        <a:t>7</a:t>
                      </a:r>
                      <a:endParaRPr lang="en-US" sz="1400" b="0" i="0" u="none" strike="noStrike">
                        <a:latin typeface="Times New Roman"/>
                      </a:endParaRPr>
                    </a:p>
                  </a:txBody>
                  <a:tcPr marL="8624" marR="8624" marT="8624" marB="0" anchor="b"/>
                </a:tc>
                <a:tc>
                  <a:txBody>
                    <a:bodyPr/>
                    <a:lstStyle/>
                    <a:p>
                      <a:pPr algn="ctr" fontAlgn="b"/>
                      <a:r>
                        <a:rPr lang="en-US" sz="1400" u="none" strike="noStrike"/>
                        <a:t>17.9</a:t>
                      </a:r>
                      <a:endParaRPr lang="en-US" sz="1400" b="0" i="0" u="none" strike="noStrike">
                        <a:solidFill>
                          <a:srgbClr val="C00000"/>
                        </a:solidFill>
                        <a:latin typeface="Times New Roman"/>
                      </a:endParaRPr>
                    </a:p>
                  </a:txBody>
                  <a:tcPr marL="8624" marR="8624" marT="8624" marB="0" anchor="b"/>
                </a:tc>
              </a:tr>
              <a:tr h="238064">
                <a:tc>
                  <a:txBody>
                    <a:bodyPr/>
                    <a:lstStyle/>
                    <a:p>
                      <a:pPr algn="l" fontAlgn="b"/>
                      <a:r>
                        <a:rPr lang="en-US" sz="1400" u="none" strike="noStrike" dirty="0"/>
                        <a:t>Foster Avenue, North Shore Channel</a:t>
                      </a:r>
                      <a:endParaRPr lang="en-US" sz="1400" b="0" i="0" u="none" strike="noStrike" dirty="0">
                        <a:latin typeface="Times New Roman"/>
                      </a:endParaRPr>
                    </a:p>
                  </a:txBody>
                  <a:tcPr marL="8624" marR="8624" marT="8624" marB="0" anchor="b"/>
                </a:tc>
                <a:tc>
                  <a:txBody>
                    <a:bodyPr/>
                    <a:lstStyle/>
                    <a:p>
                      <a:pPr algn="ctr" fontAlgn="b"/>
                      <a:r>
                        <a:rPr lang="en-US" sz="1400" u="none" strike="noStrike"/>
                        <a:t>35</a:t>
                      </a:r>
                      <a:endParaRPr lang="en-US" sz="1400" b="0" i="0" u="none" strike="noStrike">
                        <a:latin typeface="Times New Roman"/>
                      </a:endParaRPr>
                    </a:p>
                  </a:txBody>
                  <a:tcPr marL="8624" marR="8624" marT="8624" marB="0" anchor="b"/>
                </a:tc>
                <a:tc>
                  <a:txBody>
                    <a:bodyPr/>
                    <a:lstStyle/>
                    <a:p>
                      <a:pPr algn="ctr" fontAlgn="b"/>
                      <a:r>
                        <a:rPr lang="en-US" sz="1400" u="none" strike="noStrike"/>
                        <a:t>7</a:t>
                      </a:r>
                      <a:endParaRPr lang="en-US" sz="1400" b="0" i="0" u="none" strike="noStrike">
                        <a:latin typeface="Times New Roman"/>
                      </a:endParaRPr>
                    </a:p>
                  </a:txBody>
                  <a:tcPr marL="8624" marR="8624" marT="8624" marB="0" anchor="b"/>
                </a:tc>
                <a:tc>
                  <a:txBody>
                    <a:bodyPr/>
                    <a:lstStyle/>
                    <a:p>
                      <a:pPr algn="ctr" fontAlgn="b"/>
                      <a:r>
                        <a:rPr lang="en-US" sz="1400" u="none" strike="noStrike"/>
                        <a:t>20.0</a:t>
                      </a:r>
                      <a:endParaRPr lang="en-US" sz="1400" b="0" i="0" u="none" strike="noStrike">
                        <a:solidFill>
                          <a:srgbClr val="C00000"/>
                        </a:solidFill>
                        <a:latin typeface="Times New Roman"/>
                      </a:endParaRPr>
                    </a:p>
                  </a:txBody>
                  <a:tcPr marL="8624" marR="8624" marT="8624" marB="0" anchor="b"/>
                </a:tc>
              </a:tr>
              <a:tr h="238064">
                <a:tc>
                  <a:txBody>
                    <a:bodyPr/>
                    <a:lstStyle/>
                    <a:p>
                      <a:pPr algn="l" fontAlgn="b"/>
                      <a:r>
                        <a:rPr lang="en-US" sz="1400" u="none" strike="noStrike"/>
                        <a:t>Wilson Avenue, North Branch Chicago River</a:t>
                      </a:r>
                      <a:endParaRPr lang="en-US" sz="1400" b="0" i="0" u="none" strike="noStrike">
                        <a:latin typeface="Times New Roman"/>
                      </a:endParaRPr>
                    </a:p>
                  </a:txBody>
                  <a:tcPr marL="8624" marR="8624" marT="8624" marB="0" anchor="b"/>
                </a:tc>
                <a:tc>
                  <a:txBody>
                    <a:bodyPr/>
                    <a:lstStyle/>
                    <a:p>
                      <a:pPr algn="ctr" fontAlgn="b"/>
                      <a:r>
                        <a:rPr lang="en-US" sz="1400" u="none" strike="noStrike" dirty="0"/>
                        <a:t>34</a:t>
                      </a:r>
                      <a:endParaRPr lang="en-US" sz="1400" b="0" i="0" u="none" strike="noStrike" dirty="0">
                        <a:latin typeface="Times New Roman"/>
                      </a:endParaRPr>
                    </a:p>
                  </a:txBody>
                  <a:tcPr marL="8624" marR="8624" marT="8624" marB="0" anchor="b"/>
                </a:tc>
                <a:tc>
                  <a:txBody>
                    <a:bodyPr/>
                    <a:lstStyle/>
                    <a:p>
                      <a:pPr algn="ctr" fontAlgn="b"/>
                      <a:r>
                        <a:rPr lang="en-US" sz="1400" u="none" strike="noStrike"/>
                        <a:t>9</a:t>
                      </a:r>
                      <a:endParaRPr lang="en-US" sz="1400" b="0" i="0" u="none" strike="noStrike">
                        <a:latin typeface="Times New Roman"/>
                      </a:endParaRPr>
                    </a:p>
                  </a:txBody>
                  <a:tcPr marL="8624" marR="8624" marT="8624" marB="0" anchor="b"/>
                </a:tc>
                <a:tc>
                  <a:txBody>
                    <a:bodyPr/>
                    <a:lstStyle/>
                    <a:p>
                      <a:pPr algn="ctr" fontAlgn="b"/>
                      <a:r>
                        <a:rPr lang="en-US" sz="1400" u="none" strike="noStrike"/>
                        <a:t>26.5</a:t>
                      </a:r>
                      <a:endParaRPr lang="en-US" sz="1400" b="0" i="0" u="none" strike="noStrike">
                        <a:solidFill>
                          <a:srgbClr val="C00000"/>
                        </a:solidFill>
                        <a:latin typeface="Times New Roman"/>
                      </a:endParaRPr>
                    </a:p>
                  </a:txBody>
                  <a:tcPr marL="8624" marR="8624" marT="8624" marB="0" anchor="b"/>
                </a:tc>
              </a:tr>
              <a:tr h="238064">
                <a:tc>
                  <a:txBody>
                    <a:bodyPr/>
                    <a:lstStyle/>
                    <a:p>
                      <a:pPr algn="l" fontAlgn="b"/>
                      <a:r>
                        <a:rPr lang="en-US" sz="1400" u="none" strike="noStrike" dirty="0" err="1"/>
                        <a:t>Diversey</a:t>
                      </a:r>
                      <a:r>
                        <a:rPr lang="en-US" sz="1400" u="none" strike="noStrike" dirty="0"/>
                        <a:t> Parkway, North Branch Chicago River</a:t>
                      </a:r>
                      <a:endParaRPr lang="en-US" sz="1400" b="0" i="0" u="none" strike="noStrike" dirty="0">
                        <a:latin typeface="Times New Roman"/>
                      </a:endParaRPr>
                    </a:p>
                  </a:txBody>
                  <a:tcPr marL="8624" marR="8624" marT="8624" marB="0" anchor="b"/>
                </a:tc>
                <a:tc>
                  <a:txBody>
                    <a:bodyPr/>
                    <a:lstStyle/>
                    <a:p>
                      <a:pPr algn="ctr" fontAlgn="b"/>
                      <a:r>
                        <a:rPr lang="en-US" sz="1400" u="none" strike="noStrike" dirty="0"/>
                        <a:t>40</a:t>
                      </a:r>
                      <a:endParaRPr lang="en-US" sz="1400" b="0" i="0" u="none" strike="noStrike" dirty="0">
                        <a:latin typeface="Times New Roman"/>
                      </a:endParaRPr>
                    </a:p>
                  </a:txBody>
                  <a:tcPr marL="8624" marR="8624" marT="8624" marB="0" anchor="b"/>
                </a:tc>
                <a:tc>
                  <a:txBody>
                    <a:bodyPr/>
                    <a:lstStyle/>
                    <a:p>
                      <a:pPr algn="ctr" fontAlgn="b"/>
                      <a:r>
                        <a:rPr lang="en-US" sz="1400" u="none" strike="noStrike"/>
                        <a:t>3</a:t>
                      </a:r>
                      <a:endParaRPr lang="en-US" sz="1400" b="0" i="0" u="none" strike="noStrike">
                        <a:latin typeface="Times New Roman"/>
                      </a:endParaRPr>
                    </a:p>
                  </a:txBody>
                  <a:tcPr marL="8624" marR="8624" marT="8624" marB="0" anchor="b"/>
                </a:tc>
                <a:tc>
                  <a:txBody>
                    <a:bodyPr/>
                    <a:lstStyle/>
                    <a:p>
                      <a:pPr algn="ctr" fontAlgn="b"/>
                      <a:r>
                        <a:rPr lang="en-US" sz="1400" u="none" strike="noStrike" dirty="0"/>
                        <a:t>7.5</a:t>
                      </a:r>
                      <a:endParaRPr lang="en-US" sz="1400" b="0" i="0" u="none" strike="noStrike" dirty="0">
                        <a:solidFill>
                          <a:srgbClr val="C00000"/>
                        </a:solidFill>
                        <a:latin typeface="Times New Roman"/>
                      </a:endParaRPr>
                    </a:p>
                  </a:txBody>
                  <a:tcPr marL="8624" marR="8624" marT="8624" marB="0" anchor="b"/>
                </a:tc>
              </a:tr>
              <a:tr h="238064">
                <a:tc>
                  <a:txBody>
                    <a:bodyPr/>
                    <a:lstStyle/>
                    <a:p>
                      <a:pPr algn="l" fontAlgn="b"/>
                      <a:r>
                        <a:rPr lang="en-US" sz="1400" u="none" strike="noStrike" dirty="0"/>
                        <a:t>Grand Avenue, North Branch Chicago River</a:t>
                      </a:r>
                      <a:endParaRPr lang="en-US" sz="1400" b="0" i="0" u="none" strike="noStrike" dirty="0">
                        <a:latin typeface="Times New Roman"/>
                      </a:endParaRPr>
                    </a:p>
                  </a:txBody>
                  <a:tcPr marL="8624" marR="8624" marT="8624" marB="0" anchor="b"/>
                </a:tc>
                <a:tc>
                  <a:txBody>
                    <a:bodyPr/>
                    <a:lstStyle/>
                    <a:p>
                      <a:pPr algn="ctr" fontAlgn="b"/>
                      <a:r>
                        <a:rPr lang="en-US" sz="1400" u="none" strike="noStrike" dirty="0"/>
                        <a:t>34</a:t>
                      </a:r>
                      <a:endParaRPr lang="en-US" sz="1400" b="0" i="0" u="none" strike="noStrike" dirty="0">
                        <a:latin typeface="Times New Roman"/>
                      </a:endParaRPr>
                    </a:p>
                  </a:txBody>
                  <a:tcPr marL="8624" marR="8624" marT="8624" marB="0" anchor="b"/>
                </a:tc>
                <a:tc>
                  <a:txBody>
                    <a:bodyPr/>
                    <a:lstStyle/>
                    <a:p>
                      <a:pPr algn="ctr" fontAlgn="b"/>
                      <a:r>
                        <a:rPr lang="en-US" sz="1400" u="none" strike="noStrike"/>
                        <a:t>5</a:t>
                      </a:r>
                      <a:endParaRPr lang="en-US" sz="1400" b="0" i="0" u="none" strike="noStrike">
                        <a:latin typeface="Times New Roman"/>
                      </a:endParaRPr>
                    </a:p>
                  </a:txBody>
                  <a:tcPr marL="8624" marR="8624" marT="8624" marB="0" anchor="b"/>
                </a:tc>
                <a:tc>
                  <a:txBody>
                    <a:bodyPr/>
                    <a:lstStyle/>
                    <a:p>
                      <a:pPr algn="ctr" fontAlgn="b"/>
                      <a:r>
                        <a:rPr lang="en-US" sz="1400" u="none" strike="noStrike"/>
                        <a:t>14.7</a:t>
                      </a:r>
                      <a:endParaRPr lang="en-US" sz="1400" b="0" i="0" u="none" strike="noStrike">
                        <a:solidFill>
                          <a:srgbClr val="C00000"/>
                        </a:solidFill>
                        <a:latin typeface="Times New Roman"/>
                      </a:endParaRPr>
                    </a:p>
                  </a:txBody>
                  <a:tcPr marL="8624" marR="8624" marT="8624" marB="0" anchor="b"/>
                </a:tc>
              </a:tr>
              <a:tr h="219413">
                <a:tc>
                  <a:txBody>
                    <a:bodyPr/>
                    <a:lstStyle/>
                    <a:p>
                      <a:pPr algn="l" fontAlgn="b"/>
                      <a:r>
                        <a:rPr lang="en-US" sz="1400" u="none" strike="noStrike" dirty="0"/>
                        <a:t>Lake Shore Drive, Chicago River</a:t>
                      </a:r>
                      <a:endParaRPr lang="en-US" sz="1400" b="0" i="0" u="none" strike="noStrike" dirty="0">
                        <a:latin typeface="Times New Roman"/>
                      </a:endParaRPr>
                    </a:p>
                  </a:txBody>
                  <a:tcPr marL="8624" marR="8624" marT="8624" marB="0" anchor="b"/>
                </a:tc>
                <a:tc>
                  <a:txBody>
                    <a:bodyPr/>
                    <a:lstStyle/>
                    <a:p>
                      <a:pPr algn="ctr" fontAlgn="b"/>
                      <a:r>
                        <a:rPr lang="en-US" sz="1400" u="none" strike="noStrike" dirty="0"/>
                        <a:t>23</a:t>
                      </a:r>
                      <a:endParaRPr lang="en-US" sz="1400" b="0" i="0" u="none" strike="noStrike" dirty="0">
                        <a:latin typeface="Times New Roman"/>
                      </a:endParaRPr>
                    </a:p>
                  </a:txBody>
                  <a:tcPr marL="8624" marR="8624" marT="8624" marB="0" anchor="b"/>
                </a:tc>
                <a:tc>
                  <a:txBody>
                    <a:bodyPr/>
                    <a:lstStyle/>
                    <a:p>
                      <a:pPr algn="ctr" fontAlgn="b"/>
                      <a:r>
                        <a:rPr lang="en-US" sz="1400" u="none" strike="noStrike" dirty="0"/>
                        <a:t>1</a:t>
                      </a:r>
                      <a:endParaRPr lang="en-US" sz="1400" b="0" i="0" u="none" strike="noStrike" dirty="0">
                        <a:latin typeface="Times New Roman"/>
                      </a:endParaRPr>
                    </a:p>
                  </a:txBody>
                  <a:tcPr marL="8624" marR="8624" marT="8624" marB="0" anchor="b"/>
                </a:tc>
                <a:tc>
                  <a:txBody>
                    <a:bodyPr/>
                    <a:lstStyle/>
                    <a:p>
                      <a:pPr algn="ctr" fontAlgn="b"/>
                      <a:r>
                        <a:rPr lang="en-US" sz="1400" u="none" strike="noStrike"/>
                        <a:t>4.3</a:t>
                      </a:r>
                      <a:endParaRPr lang="en-US" sz="1400" b="0" i="0" u="none" strike="noStrike">
                        <a:solidFill>
                          <a:srgbClr val="C00000"/>
                        </a:solidFill>
                        <a:latin typeface="Times New Roman"/>
                      </a:endParaRPr>
                    </a:p>
                  </a:txBody>
                  <a:tcPr marL="8624" marR="8624" marT="8624" marB="0" anchor="b"/>
                </a:tc>
              </a:tr>
              <a:tr h="219413">
                <a:tc>
                  <a:txBody>
                    <a:bodyPr/>
                    <a:lstStyle/>
                    <a:p>
                      <a:pPr algn="l" fontAlgn="b"/>
                      <a:r>
                        <a:rPr lang="en-US" sz="1400" u="none" strike="noStrike" dirty="0"/>
                        <a:t>Wells Street, Chicago River</a:t>
                      </a:r>
                      <a:endParaRPr lang="en-US" sz="1400" b="0" i="0" u="none" strike="noStrike" dirty="0">
                        <a:latin typeface="Times New Roman"/>
                      </a:endParaRPr>
                    </a:p>
                  </a:txBody>
                  <a:tcPr marL="8624" marR="8624" marT="8624" marB="0" anchor="b"/>
                </a:tc>
                <a:tc>
                  <a:txBody>
                    <a:bodyPr/>
                    <a:lstStyle/>
                    <a:p>
                      <a:pPr algn="ctr" fontAlgn="b"/>
                      <a:r>
                        <a:rPr lang="en-US" sz="1400" u="none" strike="noStrike" dirty="0"/>
                        <a:t>38</a:t>
                      </a:r>
                      <a:endParaRPr lang="en-US" sz="1400" b="0" i="0" u="none" strike="noStrike" dirty="0">
                        <a:latin typeface="Times New Roman"/>
                      </a:endParaRPr>
                    </a:p>
                  </a:txBody>
                  <a:tcPr marL="8624" marR="8624" marT="8624" marB="0" anchor="b"/>
                </a:tc>
                <a:tc>
                  <a:txBody>
                    <a:bodyPr/>
                    <a:lstStyle/>
                    <a:p>
                      <a:pPr algn="ctr" fontAlgn="b"/>
                      <a:r>
                        <a:rPr lang="en-US" sz="1400" u="none" strike="noStrike" dirty="0"/>
                        <a:t>1</a:t>
                      </a:r>
                      <a:endParaRPr lang="en-US" sz="1400" b="0" i="0" u="none" strike="noStrike" dirty="0">
                        <a:latin typeface="Times New Roman"/>
                      </a:endParaRPr>
                    </a:p>
                  </a:txBody>
                  <a:tcPr marL="8624" marR="8624" marT="8624" marB="0" anchor="b"/>
                </a:tc>
                <a:tc>
                  <a:txBody>
                    <a:bodyPr/>
                    <a:lstStyle/>
                    <a:p>
                      <a:pPr algn="ctr" fontAlgn="b"/>
                      <a:r>
                        <a:rPr lang="en-US" sz="1400" u="none" strike="noStrike" dirty="0"/>
                        <a:t>2.6</a:t>
                      </a:r>
                      <a:endParaRPr lang="en-US" sz="1400" b="0" i="0" u="none" strike="noStrike" dirty="0">
                        <a:latin typeface="Times New Roman"/>
                      </a:endParaRPr>
                    </a:p>
                  </a:txBody>
                  <a:tcPr marL="8624" marR="8624" marT="8624" marB="0" anchor="b"/>
                </a:tc>
              </a:tr>
              <a:tr h="219413">
                <a:tc>
                  <a:txBody>
                    <a:bodyPr/>
                    <a:lstStyle/>
                    <a:p>
                      <a:pPr algn="l" fontAlgn="b"/>
                      <a:r>
                        <a:rPr lang="en-US" sz="1400" u="none" strike="noStrike" dirty="0"/>
                        <a:t>Madison Street, South Branch Chicago River</a:t>
                      </a:r>
                      <a:endParaRPr lang="en-US" sz="1400" b="0" i="0" u="none" strike="noStrike" dirty="0">
                        <a:latin typeface="Times New Roman"/>
                      </a:endParaRPr>
                    </a:p>
                  </a:txBody>
                  <a:tcPr marL="8624" marR="8624" marT="8624" marB="0" anchor="b"/>
                </a:tc>
                <a:tc>
                  <a:txBody>
                    <a:bodyPr/>
                    <a:lstStyle/>
                    <a:p>
                      <a:pPr algn="ctr" fontAlgn="b"/>
                      <a:r>
                        <a:rPr lang="en-US" sz="1400" u="none" strike="noStrike" dirty="0"/>
                        <a:t>32</a:t>
                      </a:r>
                      <a:endParaRPr lang="en-US" sz="1400" b="0" i="0" u="none" strike="noStrike" dirty="0">
                        <a:latin typeface="Times New Roman"/>
                      </a:endParaRPr>
                    </a:p>
                  </a:txBody>
                  <a:tcPr marL="8624" marR="8624" marT="8624" marB="0" anchor="b"/>
                </a:tc>
                <a:tc>
                  <a:txBody>
                    <a:bodyPr/>
                    <a:lstStyle/>
                    <a:p>
                      <a:pPr algn="ctr" fontAlgn="b"/>
                      <a:r>
                        <a:rPr lang="en-US" sz="1400" u="none" strike="noStrike" dirty="0"/>
                        <a:t>2</a:t>
                      </a:r>
                      <a:endParaRPr lang="en-US" sz="1400" b="0" i="0" u="none" strike="noStrike" dirty="0">
                        <a:latin typeface="Times New Roman"/>
                      </a:endParaRPr>
                    </a:p>
                  </a:txBody>
                  <a:tcPr marL="8624" marR="8624" marT="8624" marB="0" anchor="b"/>
                </a:tc>
                <a:tc>
                  <a:txBody>
                    <a:bodyPr/>
                    <a:lstStyle/>
                    <a:p>
                      <a:pPr algn="ctr" fontAlgn="b"/>
                      <a:r>
                        <a:rPr lang="en-US" sz="1400" u="none" strike="noStrike" dirty="0"/>
                        <a:t>6.2</a:t>
                      </a:r>
                      <a:endParaRPr lang="en-US" sz="1400" b="0" i="0" u="none" strike="noStrike" dirty="0">
                        <a:solidFill>
                          <a:srgbClr val="C00000"/>
                        </a:solidFill>
                        <a:latin typeface="Times New Roman"/>
                      </a:endParaRPr>
                    </a:p>
                  </a:txBody>
                  <a:tcPr marL="8624" marR="8624" marT="8624" marB="0" anchor="b"/>
                </a:tc>
              </a:tr>
              <a:tr h="219413">
                <a:tc>
                  <a:txBody>
                    <a:bodyPr/>
                    <a:lstStyle/>
                    <a:p>
                      <a:pPr algn="l" fontAlgn="b"/>
                      <a:r>
                        <a:rPr lang="en-US" sz="1400" u="none" strike="noStrike" dirty="0"/>
                        <a:t>Loomis Street, South Branch Chicago River</a:t>
                      </a:r>
                      <a:endParaRPr lang="en-US" sz="1400" b="0" i="0" u="none" strike="noStrike" dirty="0">
                        <a:latin typeface="Times New Roman"/>
                      </a:endParaRPr>
                    </a:p>
                  </a:txBody>
                  <a:tcPr marL="8624" marR="8624" marT="8624" marB="0" anchor="b"/>
                </a:tc>
                <a:tc>
                  <a:txBody>
                    <a:bodyPr/>
                    <a:lstStyle/>
                    <a:p>
                      <a:pPr algn="ctr" fontAlgn="b"/>
                      <a:r>
                        <a:rPr lang="en-US" sz="1400" u="none" strike="noStrike" dirty="0"/>
                        <a:t>40</a:t>
                      </a:r>
                      <a:endParaRPr lang="en-US" sz="1400" b="0" i="0" u="none" strike="noStrike" dirty="0">
                        <a:latin typeface="Times New Roman"/>
                      </a:endParaRPr>
                    </a:p>
                  </a:txBody>
                  <a:tcPr marL="8624" marR="8624" marT="8624" marB="0" anchor="b"/>
                </a:tc>
                <a:tc>
                  <a:txBody>
                    <a:bodyPr/>
                    <a:lstStyle/>
                    <a:p>
                      <a:pPr algn="ctr" fontAlgn="b"/>
                      <a:r>
                        <a:rPr lang="en-US" sz="1400" u="none" strike="noStrike"/>
                        <a:t>2</a:t>
                      </a:r>
                      <a:endParaRPr lang="en-US" sz="1400" b="0" i="0" u="none" strike="noStrike">
                        <a:latin typeface="Times New Roman"/>
                      </a:endParaRPr>
                    </a:p>
                  </a:txBody>
                  <a:tcPr marL="8624" marR="8624" marT="8624" marB="0" anchor="b"/>
                </a:tc>
                <a:tc>
                  <a:txBody>
                    <a:bodyPr/>
                    <a:lstStyle/>
                    <a:p>
                      <a:pPr algn="ctr" fontAlgn="b"/>
                      <a:r>
                        <a:rPr lang="en-US" sz="1400" u="none" strike="noStrike" dirty="0"/>
                        <a:t>5.0</a:t>
                      </a:r>
                      <a:endParaRPr lang="en-US" sz="1400" b="0" i="0" u="none" strike="noStrike" dirty="0">
                        <a:solidFill>
                          <a:srgbClr val="C00000"/>
                        </a:solidFill>
                        <a:latin typeface="Times New Roman"/>
                      </a:endParaRPr>
                    </a:p>
                  </a:txBody>
                  <a:tcPr marL="8624" marR="8624" marT="8624" marB="0" anchor="b"/>
                </a:tc>
              </a:tr>
              <a:tr h="219413">
                <a:tc>
                  <a:txBody>
                    <a:bodyPr/>
                    <a:lstStyle/>
                    <a:p>
                      <a:pPr algn="l" fontAlgn="b"/>
                      <a:r>
                        <a:rPr lang="en-US" sz="1400" u="none" strike="noStrike" dirty="0"/>
                        <a:t>Archer Avenue, </a:t>
                      </a:r>
                      <a:r>
                        <a:rPr lang="en-US" sz="1400" u="none" strike="noStrike" dirty="0" smtClean="0"/>
                        <a:t>Bubbly Creek</a:t>
                      </a:r>
                      <a:endParaRPr lang="en-US" sz="1400" b="0" i="0" u="none" strike="noStrike" dirty="0">
                        <a:latin typeface="Times New Roman"/>
                      </a:endParaRPr>
                    </a:p>
                  </a:txBody>
                  <a:tcPr marL="8624" marR="8624" marT="8624" marB="0" anchor="b"/>
                </a:tc>
                <a:tc>
                  <a:txBody>
                    <a:bodyPr/>
                    <a:lstStyle/>
                    <a:p>
                      <a:pPr algn="ctr" fontAlgn="b"/>
                      <a:r>
                        <a:rPr lang="en-US" sz="1400" u="none" strike="noStrike" dirty="0"/>
                        <a:t>33</a:t>
                      </a:r>
                      <a:endParaRPr lang="en-US" sz="1400" b="0" i="0" u="none" strike="noStrike" dirty="0">
                        <a:latin typeface="Times New Roman"/>
                      </a:endParaRPr>
                    </a:p>
                  </a:txBody>
                  <a:tcPr marL="8624" marR="8624" marT="8624" marB="0" anchor="b"/>
                </a:tc>
                <a:tc>
                  <a:txBody>
                    <a:bodyPr/>
                    <a:lstStyle/>
                    <a:p>
                      <a:pPr algn="ctr" fontAlgn="b"/>
                      <a:r>
                        <a:rPr lang="en-US" sz="1400" u="none" strike="noStrike"/>
                        <a:t>2</a:t>
                      </a:r>
                      <a:endParaRPr lang="en-US" sz="1400" b="0" i="0" u="none" strike="noStrike">
                        <a:latin typeface="Times New Roman"/>
                      </a:endParaRPr>
                    </a:p>
                  </a:txBody>
                  <a:tcPr marL="8624" marR="8624" marT="8624" marB="0" anchor="b"/>
                </a:tc>
                <a:tc>
                  <a:txBody>
                    <a:bodyPr/>
                    <a:lstStyle/>
                    <a:p>
                      <a:pPr algn="ctr" fontAlgn="b"/>
                      <a:r>
                        <a:rPr lang="en-US" sz="1400" u="none" strike="noStrike"/>
                        <a:t>6.1</a:t>
                      </a:r>
                      <a:endParaRPr lang="en-US" sz="1400" b="0" i="0" u="none" strike="noStrike">
                        <a:solidFill>
                          <a:srgbClr val="C00000"/>
                        </a:solidFill>
                        <a:latin typeface="Times New Roman"/>
                      </a:endParaRPr>
                    </a:p>
                  </a:txBody>
                  <a:tcPr marL="8624" marR="8624" marT="8624" marB="0" anchor="b"/>
                </a:tc>
              </a:tr>
              <a:tr h="219413">
                <a:tc>
                  <a:txBody>
                    <a:bodyPr/>
                    <a:lstStyle/>
                    <a:p>
                      <a:pPr algn="l" fontAlgn="b"/>
                      <a:r>
                        <a:rPr lang="en-US" sz="1400" u="none" strike="noStrike"/>
                        <a:t>Damen Avenue, Chicago Sanitary &amp; Ship Canal</a:t>
                      </a:r>
                      <a:endParaRPr lang="en-US" sz="1400" b="0" i="0" u="none" strike="noStrike">
                        <a:latin typeface="Times New Roman"/>
                      </a:endParaRPr>
                    </a:p>
                  </a:txBody>
                  <a:tcPr marL="8624" marR="8624" marT="8624" marB="0" anchor="b"/>
                </a:tc>
                <a:tc>
                  <a:txBody>
                    <a:bodyPr/>
                    <a:lstStyle/>
                    <a:p>
                      <a:pPr algn="ctr" fontAlgn="b"/>
                      <a:r>
                        <a:rPr lang="en-US" sz="1400" u="none" strike="noStrike" dirty="0"/>
                        <a:t>34</a:t>
                      </a:r>
                      <a:endParaRPr lang="en-US" sz="1400" b="0" i="0" u="none" strike="noStrike" dirty="0">
                        <a:latin typeface="Times New Roman"/>
                      </a:endParaRPr>
                    </a:p>
                  </a:txBody>
                  <a:tcPr marL="8624" marR="8624" marT="8624" marB="0" anchor="b"/>
                </a:tc>
                <a:tc>
                  <a:txBody>
                    <a:bodyPr/>
                    <a:lstStyle/>
                    <a:p>
                      <a:pPr algn="ctr" fontAlgn="b"/>
                      <a:r>
                        <a:rPr lang="en-US" sz="1400" u="none" strike="noStrike"/>
                        <a:t>3</a:t>
                      </a:r>
                      <a:endParaRPr lang="en-US" sz="1400" b="0" i="0" u="none" strike="noStrike">
                        <a:latin typeface="Times New Roman"/>
                      </a:endParaRPr>
                    </a:p>
                  </a:txBody>
                  <a:tcPr marL="8624" marR="8624" marT="8624" marB="0" anchor="b"/>
                </a:tc>
                <a:tc>
                  <a:txBody>
                    <a:bodyPr/>
                    <a:lstStyle/>
                    <a:p>
                      <a:pPr algn="ctr" fontAlgn="b"/>
                      <a:r>
                        <a:rPr lang="en-US" sz="1400" u="none" strike="noStrike"/>
                        <a:t>8.8</a:t>
                      </a:r>
                      <a:endParaRPr lang="en-US" sz="1400" b="0" i="0" u="none" strike="noStrike">
                        <a:solidFill>
                          <a:srgbClr val="C00000"/>
                        </a:solidFill>
                        <a:latin typeface="Times New Roman"/>
                      </a:endParaRPr>
                    </a:p>
                  </a:txBody>
                  <a:tcPr marL="8624" marR="8624" marT="8624" marB="0" anchor="b"/>
                </a:tc>
              </a:tr>
              <a:tr h="219413">
                <a:tc>
                  <a:txBody>
                    <a:bodyPr/>
                    <a:lstStyle/>
                    <a:p>
                      <a:pPr algn="l" fontAlgn="b"/>
                      <a:r>
                        <a:rPr lang="en-US" sz="1400" u="none" strike="noStrike"/>
                        <a:t>Cicero Avenue, Chicago Sanitary &amp; Ship Canal</a:t>
                      </a:r>
                      <a:endParaRPr lang="en-US" sz="1400" b="0" i="0" u="none" strike="noStrike">
                        <a:latin typeface="Times New Roman"/>
                      </a:endParaRPr>
                    </a:p>
                  </a:txBody>
                  <a:tcPr marL="8624" marR="8624" marT="8624" marB="0" anchor="b"/>
                </a:tc>
                <a:tc>
                  <a:txBody>
                    <a:bodyPr/>
                    <a:lstStyle/>
                    <a:p>
                      <a:pPr algn="ctr" fontAlgn="b"/>
                      <a:r>
                        <a:rPr lang="en-US" sz="1400" u="none" strike="noStrike" dirty="0"/>
                        <a:t>40</a:t>
                      </a:r>
                      <a:endParaRPr lang="en-US" sz="1400" b="0" i="0" u="none" strike="noStrike" dirty="0">
                        <a:latin typeface="Times New Roman"/>
                      </a:endParaRPr>
                    </a:p>
                  </a:txBody>
                  <a:tcPr marL="8624" marR="8624" marT="8624" marB="0" anchor="b"/>
                </a:tc>
                <a:tc>
                  <a:txBody>
                    <a:bodyPr/>
                    <a:lstStyle/>
                    <a:p>
                      <a:pPr algn="ctr" fontAlgn="b"/>
                      <a:r>
                        <a:rPr lang="en-US" sz="1400" u="none" strike="noStrike"/>
                        <a:t>2</a:t>
                      </a:r>
                      <a:endParaRPr lang="en-US" sz="1400" b="0" i="0" u="none" strike="noStrike">
                        <a:latin typeface="Times New Roman"/>
                      </a:endParaRPr>
                    </a:p>
                  </a:txBody>
                  <a:tcPr marL="8624" marR="8624" marT="8624" marB="0" anchor="b"/>
                </a:tc>
                <a:tc>
                  <a:txBody>
                    <a:bodyPr/>
                    <a:lstStyle/>
                    <a:p>
                      <a:pPr algn="ctr" fontAlgn="b"/>
                      <a:r>
                        <a:rPr lang="en-US" sz="1400" u="none" strike="noStrike"/>
                        <a:t>5.0</a:t>
                      </a:r>
                      <a:endParaRPr lang="en-US" sz="1400" b="0" i="0" u="none" strike="noStrike">
                        <a:solidFill>
                          <a:srgbClr val="C00000"/>
                        </a:solidFill>
                        <a:latin typeface="Times New Roman"/>
                      </a:endParaRPr>
                    </a:p>
                  </a:txBody>
                  <a:tcPr marL="8624" marR="8624" marT="8624" marB="0" anchor="b"/>
                </a:tc>
              </a:tr>
              <a:tr h="219413">
                <a:tc>
                  <a:txBody>
                    <a:bodyPr/>
                    <a:lstStyle/>
                    <a:p>
                      <a:pPr algn="l" fontAlgn="b"/>
                      <a:r>
                        <a:rPr lang="en-US" sz="1400" u="none" strike="noStrike"/>
                        <a:t>Harlem Avenue, Chicago Sanitary &amp; Ship Canal</a:t>
                      </a:r>
                      <a:endParaRPr lang="en-US" sz="1400" b="0" i="0" u="none" strike="noStrike">
                        <a:latin typeface="Times New Roman"/>
                      </a:endParaRPr>
                    </a:p>
                  </a:txBody>
                  <a:tcPr marL="8624" marR="8624" marT="8624" marB="0" anchor="b"/>
                </a:tc>
                <a:tc>
                  <a:txBody>
                    <a:bodyPr/>
                    <a:lstStyle/>
                    <a:p>
                      <a:pPr algn="ctr" fontAlgn="b"/>
                      <a:r>
                        <a:rPr lang="en-US" sz="1400" u="none" strike="noStrike" dirty="0"/>
                        <a:t>40</a:t>
                      </a:r>
                      <a:endParaRPr lang="en-US" sz="1400" b="0" i="0" u="none" strike="noStrike" dirty="0">
                        <a:latin typeface="Times New Roman"/>
                      </a:endParaRPr>
                    </a:p>
                  </a:txBody>
                  <a:tcPr marL="8624" marR="8624" marT="8624" marB="0" anchor="b"/>
                </a:tc>
                <a:tc>
                  <a:txBody>
                    <a:bodyPr/>
                    <a:lstStyle/>
                    <a:p>
                      <a:pPr algn="ctr" fontAlgn="b"/>
                      <a:r>
                        <a:rPr lang="en-US" sz="1400" u="none" strike="noStrike" dirty="0"/>
                        <a:t>1</a:t>
                      </a:r>
                      <a:endParaRPr lang="en-US" sz="1400" b="0" i="0" u="none" strike="noStrike" dirty="0">
                        <a:latin typeface="Times New Roman"/>
                      </a:endParaRPr>
                    </a:p>
                  </a:txBody>
                  <a:tcPr marL="8624" marR="8624" marT="8624" marB="0" anchor="b"/>
                </a:tc>
                <a:tc>
                  <a:txBody>
                    <a:bodyPr/>
                    <a:lstStyle/>
                    <a:p>
                      <a:pPr algn="ctr" fontAlgn="b"/>
                      <a:r>
                        <a:rPr lang="en-US" sz="1400" u="none" strike="noStrike"/>
                        <a:t>2.5</a:t>
                      </a:r>
                      <a:endParaRPr lang="en-US" sz="1400" b="0" i="0" u="none" strike="noStrike">
                        <a:latin typeface="Times New Roman"/>
                      </a:endParaRPr>
                    </a:p>
                  </a:txBody>
                  <a:tcPr marL="8624" marR="8624" marT="8624" marB="0" anchor="b"/>
                </a:tc>
              </a:tr>
              <a:tr h="219413">
                <a:tc>
                  <a:txBody>
                    <a:bodyPr/>
                    <a:lstStyle/>
                    <a:p>
                      <a:pPr algn="l" fontAlgn="b"/>
                      <a:r>
                        <a:rPr lang="en-US" sz="1400" u="none" strike="noStrike"/>
                        <a:t>Route 83, Chicago Sanitary &amp; Ship Canal</a:t>
                      </a:r>
                      <a:endParaRPr lang="en-US" sz="1400" b="0" i="0" u="none" strike="noStrike">
                        <a:latin typeface="Times New Roman"/>
                      </a:endParaRPr>
                    </a:p>
                  </a:txBody>
                  <a:tcPr marL="8624" marR="8624" marT="8624" marB="0" anchor="b"/>
                </a:tc>
                <a:tc>
                  <a:txBody>
                    <a:bodyPr/>
                    <a:lstStyle/>
                    <a:p>
                      <a:pPr algn="ctr" fontAlgn="b"/>
                      <a:r>
                        <a:rPr lang="en-US" sz="1400" u="none" strike="noStrike" dirty="0"/>
                        <a:t>32</a:t>
                      </a:r>
                      <a:endParaRPr lang="en-US" sz="1400" b="0" i="0" u="none" strike="noStrike" dirty="0">
                        <a:latin typeface="Times New Roman"/>
                      </a:endParaRPr>
                    </a:p>
                  </a:txBody>
                  <a:tcPr marL="8624" marR="8624" marT="8624" marB="0" anchor="b"/>
                </a:tc>
                <a:tc>
                  <a:txBody>
                    <a:bodyPr/>
                    <a:lstStyle/>
                    <a:p>
                      <a:pPr algn="ctr" fontAlgn="b"/>
                      <a:r>
                        <a:rPr lang="en-US" sz="1400" u="none" strike="noStrike" dirty="0"/>
                        <a:t>3</a:t>
                      </a:r>
                      <a:endParaRPr lang="en-US" sz="1400" b="0" i="0" u="none" strike="noStrike" dirty="0">
                        <a:latin typeface="Times New Roman"/>
                      </a:endParaRPr>
                    </a:p>
                  </a:txBody>
                  <a:tcPr marL="8624" marR="8624" marT="8624" marB="0" anchor="b"/>
                </a:tc>
                <a:tc>
                  <a:txBody>
                    <a:bodyPr/>
                    <a:lstStyle/>
                    <a:p>
                      <a:pPr algn="ctr" fontAlgn="b"/>
                      <a:r>
                        <a:rPr lang="en-US" sz="1400" u="none" strike="noStrike"/>
                        <a:t>9.4</a:t>
                      </a:r>
                      <a:endParaRPr lang="en-US" sz="1400" b="0" i="0" u="none" strike="noStrike">
                        <a:solidFill>
                          <a:srgbClr val="C00000"/>
                        </a:solidFill>
                        <a:latin typeface="Times New Roman"/>
                      </a:endParaRPr>
                    </a:p>
                  </a:txBody>
                  <a:tcPr marL="8624" marR="8624" marT="8624" marB="0" anchor="b"/>
                </a:tc>
              </a:tr>
              <a:tr h="219413">
                <a:tc>
                  <a:txBody>
                    <a:bodyPr/>
                    <a:lstStyle/>
                    <a:p>
                      <a:pPr algn="l" fontAlgn="b"/>
                      <a:r>
                        <a:rPr lang="en-US" sz="1400" u="none" strike="noStrike"/>
                        <a:t>Stephen Street, Chicago Sanitary &amp; Ship Canal</a:t>
                      </a:r>
                      <a:endParaRPr lang="en-US" sz="1400" b="0" i="0" u="none" strike="noStrike">
                        <a:latin typeface="Times New Roman"/>
                      </a:endParaRPr>
                    </a:p>
                  </a:txBody>
                  <a:tcPr marL="8624" marR="8624" marT="8624" marB="0" anchor="b"/>
                </a:tc>
                <a:tc>
                  <a:txBody>
                    <a:bodyPr/>
                    <a:lstStyle/>
                    <a:p>
                      <a:pPr algn="ctr" fontAlgn="b"/>
                      <a:r>
                        <a:rPr lang="en-US" sz="1400" u="none" strike="noStrike" dirty="0"/>
                        <a:t>37</a:t>
                      </a:r>
                      <a:endParaRPr lang="en-US" sz="1400" b="0" i="0" u="none" strike="noStrike" dirty="0">
                        <a:latin typeface="Times New Roman"/>
                      </a:endParaRPr>
                    </a:p>
                  </a:txBody>
                  <a:tcPr marL="8624" marR="8624" marT="8624" marB="0" anchor="b"/>
                </a:tc>
                <a:tc>
                  <a:txBody>
                    <a:bodyPr/>
                    <a:lstStyle/>
                    <a:p>
                      <a:pPr algn="ctr" fontAlgn="b"/>
                      <a:r>
                        <a:rPr lang="en-US" sz="1400" u="none" strike="noStrike" dirty="0"/>
                        <a:t>1</a:t>
                      </a:r>
                      <a:endParaRPr lang="en-US" sz="1400" b="0" i="0" u="none" strike="noStrike" dirty="0">
                        <a:latin typeface="Times New Roman"/>
                      </a:endParaRPr>
                    </a:p>
                  </a:txBody>
                  <a:tcPr marL="8624" marR="8624" marT="8624" marB="0" anchor="b"/>
                </a:tc>
                <a:tc>
                  <a:txBody>
                    <a:bodyPr/>
                    <a:lstStyle/>
                    <a:p>
                      <a:pPr algn="ctr" fontAlgn="b"/>
                      <a:r>
                        <a:rPr lang="en-US" sz="1400" u="none" strike="noStrike" dirty="0"/>
                        <a:t>2.7</a:t>
                      </a:r>
                      <a:endParaRPr lang="en-US" sz="1400" b="0" i="0" u="none" strike="noStrike" dirty="0">
                        <a:latin typeface="Times New Roman"/>
                      </a:endParaRPr>
                    </a:p>
                  </a:txBody>
                  <a:tcPr marL="8624" marR="8624" marT="8624" marB="0" anchor="b"/>
                </a:tc>
              </a:tr>
              <a:tr h="219413">
                <a:tc>
                  <a:txBody>
                    <a:bodyPr/>
                    <a:lstStyle/>
                    <a:p>
                      <a:pPr algn="l" fontAlgn="b"/>
                      <a:r>
                        <a:rPr lang="en-US" sz="1400" u="none" strike="noStrike"/>
                        <a:t>Lockport Forebay, Chicago Sanitary &amp; Ship Canal</a:t>
                      </a:r>
                      <a:endParaRPr lang="en-US" sz="1400" b="0" i="0" u="none" strike="noStrike">
                        <a:latin typeface="Times New Roman"/>
                      </a:endParaRPr>
                    </a:p>
                  </a:txBody>
                  <a:tcPr marL="8624" marR="8624" marT="8624" marB="0" anchor="b"/>
                </a:tc>
                <a:tc>
                  <a:txBody>
                    <a:bodyPr/>
                    <a:lstStyle/>
                    <a:p>
                      <a:pPr algn="ctr" fontAlgn="b"/>
                      <a:r>
                        <a:rPr lang="en-US" sz="1400" u="none" strike="noStrike" dirty="0"/>
                        <a:t>163</a:t>
                      </a:r>
                      <a:endParaRPr lang="en-US" sz="1400" b="0" i="0" u="none" strike="noStrike" dirty="0">
                        <a:latin typeface="Times New Roman"/>
                      </a:endParaRPr>
                    </a:p>
                  </a:txBody>
                  <a:tcPr marL="8624" marR="8624" marT="8624" marB="0" anchor="b"/>
                </a:tc>
                <a:tc>
                  <a:txBody>
                    <a:bodyPr/>
                    <a:lstStyle/>
                    <a:p>
                      <a:pPr algn="ctr" fontAlgn="b"/>
                      <a:r>
                        <a:rPr lang="en-US" sz="1400" u="none" strike="noStrike" dirty="0"/>
                        <a:t>17</a:t>
                      </a:r>
                      <a:endParaRPr lang="en-US" sz="1400" b="0" i="0" u="none" strike="noStrike" dirty="0">
                        <a:latin typeface="Times New Roman"/>
                      </a:endParaRPr>
                    </a:p>
                  </a:txBody>
                  <a:tcPr marL="8624" marR="8624" marT="8624" marB="0" anchor="b"/>
                </a:tc>
                <a:tc>
                  <a:txBody>
                    <a:bodyPr/>
                    <a:lstStyle/>
                    <a:p>
                      <a:pPr algn="ctr" fontAlgn="b"/>
                      <a:r>
                        <a:rPr lang="en-US" sz="1400" u="none" strike="noStrike"/>
                        <a:t>10.4</a:t>
                      </a:r>
                      <a:endParaRPr lang="en-US" sz="1400" b="0" i="0" u="none" strike="noStrike">
                        <a:solidFill>
                          <a:srgbClr val="C00000"/>
                        </a:solidFill>
                        <a:latin typeface="Times New Roman"/>
                      </a:endParaRPr>
                    </a:p>
                  </a:txBody>
                  <a:tcPr marL="8624" marR="8624" marT="8624" marB="0" anchor="b"/>
                </a:tc>
              </a:tr>
              <a:tr h="219413">
                <a:tc>
                  <a:txBody>
                    <a:bodyPr/>
                    <a:lstStyle/>
                    <a:p>
                      <a:pPr algn="l" fontAlgn="b"/>
                      <a:r>
                        <a:rPr lang="en-US" sz="1400" u="none" strike="noStrike"/>
                        <a:t>Ewing Avenue, Calumet River</a:t>
                      </a:r>
                      <a:endParaRPr lang="en-US" sz="1400" b="0" i="0" u="none" strike="noStrike">
                        <a:latin typeface="Times New Roman"/>
                      </a:endParaRPr>
                    </a:p>
                  </a:txBody>
                  <a:tcPr marL="8624" marR="8624" marT="8624" marB="0" anchor="b"/>
                </a:tc>
                <a:tc>
                  <a:txBody>
                    <a:bodyPr/>
                    <a:lstStyle/>
                    <a:p>
                      <a:pPr algn="ctr" fontAlgn="b"/>
                      <a:r>
                        <a:rPr lang="en-US" sz="1400" u="none" strike="noStrike"/>
                        <a:t>18</a:t>
                      </a:r>
                      <a:endParaRPr lang="en-US" sz="1400" b="0" i="0" u="none" strike="noStrike">
                        <a:latin typeface="Times New Roman"/>
                      </a:endParaRPr>
                    </a:p>
                  </a:txBody>
                  <a:tcPr marL="8624" marR="8624" marT="8624" marB="0" anchor="b"/>
                </a:tc>
                <a:tc>
                  <a:txBody>
                    <a:bodyPr/>
                    <a:lstStyle/>
                    <a:p>
                      <a:pPr algn="ctr" fontAlgn="b"/>
                      <a:r>
                        <a:rPr lang="en-US" sz="1400" u="none" strike="noStrike" dirty="0"/>
                        <a:t>0</a:t>
                      </a:r>
                      <a:endParaRPr lang="en-US" sz="1400" b="0" i="0" u="none" strike="noStrike" dirty="0">
                        <a:latin typeface="Times New Roman"/>
                      </a:endParaRPr>
                    </a:p>
                  </a:txBody>
                  <a:tcPr marL="8624" marR="8624" marT="8624" marB="0" anchor="b"/>
                </a:tc>
                <a:tc>
                  <a:txBody>
                    <a:bodyPr/>
                    <a:lstStyle/>
                    <a:p>
                      <a:pPr algn="ctr" fontAlgn="b"/>
                      <a:r>
                        <a:rPr lang="en-US" sz="1400" u="none" strike="noStrike" dirty="0"/>
                        <a:t>0.0</a:t>
                      </a:r>
                      <a:endParaRPr lang="en-US" sz="1400" b="0" i="0" u="none" strike="noStrike" dirty="0">
                        <a:latin typeface="Times New Roman"/>
                      </a:endParaRPr>
                    </a:p>
                  </a:txBody>
                  <a:tcPr marL="8624" marR="8624" marT="8624" marB="0" anchor="b"/>
                </a:tc>
              </a:tr>
              <a:tr h="219413">
                <a:tc>
                  <a:txBody>
                    <a:bodyPr/>
                    <a:lstStyle/>
                    <a:p>
                      <a:pPr algn="l" fontAlgn="b"/>
                      <a:r>
                        <a:rPr lang="en-US" sz="1400" u="none" strike="noStrike"/>
                        <a:t>130th Street, Calumet River</a:t>
                      </a:r>
                      <a:endParaRPr lang="en-US" sz="1400" b="0" i="0" u="none" strike="noStrike">
                        <a:latin typeface="Times New Roman"/>
                      </a:endParaRPr>
                    </a:p>
                  </a:txBody>
                  <a:tcPr marL="8624" marR="8624" marT="8624" marB="0" anchor="b"/>
                </a:tc>
                <a:tc>
                  <a:txBody>
                    <a:bodyPr/>
                    <a:lstStyle/>
                    <a:p>
                      <a:pPr algn="ctr" fontAlgn="b"/>
                      <a:r>
                        <a:rPr lang="en-US" sz="1400" u="none" strike="noStrike"/>
                        <a:t>19</a:t>
                      </a:r>
                      <a:endParaRPr lang="en-US" sz="1400" b="0" i="0" u="none" strike="noStrike">
                        <a:latin typeface="Times New Roman"/>
                      </a:endParaRPr>
                    </a:p>
                  </a:txBody>
                  <a:tcPr marL="8624" marR="8624" marT="8624" marB="0" anchor="b"/>
                </a:tc>
                <a:tc>
                  <a:txBody>
                    <a:bodyPr/>
                    <a:lstStyle/>
                    <a:p>
                      <a:pPr algn="ctr" fontAlgn="b"/>
                      <a:r>
                        <a:rPr lang="en-US" sz="1400" u="none" strike="noStrike" dirty="0"/>
                        <a:t>0</a:t>
                      </a:r>
                      <a:endParaRPr lang="en-US" sz="1400" b="0" i="0" u="none" strike="noStrike" dirty="0">
                        <a:latin typeface="Times New Roman"/>
                      </a:endParaRPr>
                    </a:p>
                  </a:txBody>
                  <a:tcPr marL="8624" marR="8624" marT="8624" marB="0" anchor="b"/>
                </a:tc>
                <a:tc>
                  <a:txBody>
                    <a:bodyPr/>
                    <a:lstStyle/>
                    <a:p>
                      <a:pPr algn="ctr" fontAlgn="b"/>
                      <a:r>
                        <a:rPr lang="en-US" sz="1400" u="none" strike="noStrike" dirty="0"/>
                        <a:t>0.0</a:t>
                      </a:r>
                      <a:endParaRPr lang="en-US" sz="1400" b="0" i="0" u="none" strike="noStrike" dirty="0">
                        <a:latin typeface="Times New Roman"/>
                      </a:endParaRPr>
                    </a:p>
                  </a:txBody>
                  <a:tcPr marL="8624" marR="8624" marT="8624" marB="0" anchor="b"/>
                </a:tc>
              </a:tr>
              <a:tr h="219413">
                <a:tc>
                  <a:txBody>
                    <a:bodyPr/>
                    <a:lstStyle/>
                    <a:p>
                      <a:pPr algn="l" fontAlgn="b"/>
                      <a:r>
                        <a:rPr lang="en-US" sz="1400" u="none" strike="noStrike"/>
                        <a:t>Burnham Avenue, Grand Calumet River</a:t>
                      </a:r>
                      <a:endParaRPr lang="en-US" sz="1400" b="0" i="0" u="none" strike="noStrike">
                        <a:latin typeface="Times New Roman"/>
                      </a:endParaRPr>
                    </a:p>
                  </a:txBody>
                  <a:tcPr marL="8624" marR="8624" marT="8624" marB="0" anchor="b"/>
                </a:tc>
                <a:tc>
                  <a:txBody>
                    <a:bodyPr/>
                    <a:lstStyle/>
                    <a:p>
                      <a:pPr algn="ctr" fontAlgn="b"/>
                      <a:r>
                        <a:rPr lang="en-US" sz="1400" u="none" strike="noStrike"/>
                        <a:t>18</a:t>
                      </a:r>
                      <a:endParaRPr lang="en-US" sz="1400" b="0" i="0" u="none" strike="noStrike">
                        <a:latin typeface="Times New Roman"/>
                      </a:endParaRPr>
                    </a:p>
                  </a:txBody>
                  <a:tcPr marL="8624" marR="8624" marT="8624" marB="0" anchor="b"/>
                </a:tc>
                <a:tc>
                  <a:txBody>
                    <a:bodyPr/>
                    <a:lstStyle/>
                    <a:p>
                      <a:pPr algn="ctr" fontAlgn="b"/>
                      <a:r>
                        <a:rPr lang="en-US" sz="1400" u="none" strike="noStrike" dirty="0"/>
                        <a:t>0</a:t>
                      </a:r>
                      <a:endParaRPr lang="en-US" sz="1400" b="0" i="0" u="none" strike="noStrike" dirty="0">
                        <a:latin typeface="Times New Roman"/>
                      </a:endParaRPr>
                    </a:p>
                  </a:txBody>
                  <a:tcPr marL="8624" marR="8624" marT="8624" marB="0" anchor="b"/>
                </a:tc>
                <a:tc>
                  <a:txBody>
                    <a:bodyPr/>
                    <a:lstStyle/>
                    <a:p>
                      <a:pPr algn="ctr" fontAlgn="b"/>
                      <a:r>
                        <a:rPr lang="en-US" sz="1400" u="none" strike="noStrike" dirty="0"/>
                        <a:t>0.0</a:t>
                      </a:r>
                      <a:endParaRPr lang="en-US" sz="1400" b="0" i="0" u="none" strike="noStrike" dirty="0">
                        <a:latin typeface="Times New Roman"/>
                      </a:endParaRPr>
                    </a:p>
                  </a:txBody>
                  <a:tcPr marL="8624" marR="8624" marT="8624" marB="0" anchor="b"/>
                </a:tc>
              </a:tr>
              <a:tr h="219413">
                <a:tc>
                  <a:txBody>
                    <a:bodyPr/>
                    <a:lstStyle/>
                    <a:p>
                      <a:pPr algn="l" fontAlgn="b"/>
                      <a:r>
                        <a:rPr lang="en-US" sz="1400" u="none" strike="noStrike"/>
                        <a:t>Indiana Avenue, Little Calumet River</a:t>
                      </a:r>
                      <a:endParaRPr lang="en-US" sz="1400" b="0" i="0" u="none" strike="noStrike">
                        <a:latin typeface="Times New Roman"/>
                      </a:endParaRPr>
                    </a:p>
                  </a:txBody>
                  <a:tcPr marL="8624" marR="8624" marT="8624" marB="0" anchor="b"/>
                </a:tc>
                <a:tc>
                  <a:txBody>
                    <a:bodyPr/>
                    <a:lstStyle/>
                    <a:p>
                      <a:pPr algn="ctr" fontAlgn="b"/>
                      <a:r>
                        <a:rPr lang="en-US" sz="1400" u="none" strike="noStrike"/>
                        <a:t>19</a:t>
                      </a:r>
                      <a:endParaRPr lang="en-US" sz="1400" b="0" i="0" u="none" strike="noStrike">
                        <a:latin typeface="Times New Roman"/>
                      </a:endParaRPr>
                    </a:p>
                  </a:txBody>
                  <a:tcPr marL="8624" marR="8624" marT="8624" marB="0" anchor="b"/>
                </a:tc>
                <a:tc>
                  <a:txBody>
                    <a:bodyPr/>
                    <a:lstStyle/>
                    <a:p>
                      <a:pPr algn="ctr" fontAlgn="b"/>
                      <a:r>
                        <a:rPr lang="en-US" sz="1400" u="none" strike="noStrike" dirty="0"/>
                        <a:t>0</a:t>
                      </a:r>
                      <a:endParaRPr lang="en-US" sz="1400" b="0" i="0" u="none" strike="noStrike" dirty="0">
                        <a:latin typeface="Times New Roman"/>
                      </a:endParaRPr>
                    </a:p>
                  </a:txBody>
                  <a:tcPr marL="8624" marR="8624" marT="8624" marB="0" anchor="b"/>
                </a:tc>
                <a:tc>
                  <a:txBody>
                    <a:bodyPr/>
                    <a:lstStyle/>
                    <a:p>
                      <a:pPr algn="ctr" fontAlgn="b"/>
                      <a:r>
                        <a:rPr lang="en-US" sz="1400" u="none" strike="noStrike" dirty="0"/>
                        <a:t>0.0</a:t>
                      </a:r>
                      <a:endParaRPr lang="en-US" sz="1400" b="0" i="0" u="none" strike="noStrike" dirty="0">
                        <a:latin typeface="Times New Roman"/>
                      </a:endParaRPr>
                    </a:p>
                  </a:txBody>
                  <a:tcPr marL="8624" marR="8624" marT="8624" marB="0" anchor="b"/>
                </a:tc>
              </a:tr>
              <a:tr h="219413">
                <a:tc>
                  <a:txBody>
                    <a:bodyPr/>
                    <a:lstStyle/>
                    <a:p>
                      <a:pPr algn="l" fontAlgn="b"/>
                      <a:r>
                        <a:rPr lang="en-US" sz="1400" u="none" strike="noStrike"/>
                        <a:t>Halsted Street, Little Calumet River</a:t>
                      </a:r>
                      <a:endParaRPr lang="en-US" sz="1400" b="0" i="0" u="none" strike="noStrike">
                        <a:latin typeface="Times New Roman"/>
                      </a:endParaRPr>
                    </a:p>
                  </a:txBody>
                  <a:tcPr marL="8624" marR="8624" marT="8624" marB="0" anchor="b"/>
                </a:tc>
                <a:tc>
                  <a:txBody>
                    <a:bodyPr/>
                    <a:lstStyle/>
                    <a:p>
                      <a:pPr algn="ctr" fontAlgn="b"/>
                      <a:r>
                        <a:rPr lang="en-US" sz="1400" u="none" strike="noStrike" dirty="0"/>
                        <a:t>33</a:t>
                      </a:r>
                      <a:endParaRPr lang="en-US" sz="1400" b="0" i="0" u="none" strike="noStrike" dirty="0">
                        <a:latin typeface="Times New Roman"/>
                      </a:endParaRPr>
                    </a:p>
                  </a:txBody>
                  <a:tcPr marL="8624" marR="8624" marT="8624" marB="0" anchor="b"/>
                </a:tc>
                <a:tc>
                  <a:txBody>
                    <a:bodyPr/>
                    <a:lstStyle/>
                    <a:p>
                      <a:pPr algn="ctr" fontAlgn="b"/>
                      <a:r>
                        <a:rPr lang="en-US" sz="1400" u="none" strike="noStrike" dirty="0"/>
                        <a:t>1</a:t>
                      </a:r>
                      <a:endParaRPr lang="en-US" sz="1400" b="0" i="0" u="none" strike="noStrike" dirty="0">
                        <a:latin typeface="Times New Roman"/>
                      </a:endParaRPr>
                    </a:p>
                  </a:txBody>
                  <a:tcPr marL="8624" marR="8624" marT="8624" marB="0" anchor="b"/>
                </a:tc>
                <a:tc>
                  <a:txBody>
                    <a:bodyPr/>
                    <a:lstStyle/>
                    <a:p>
                      <a:pPr algn="ctr" fontAlgn="b"/>
                      <a:r>
                        <a:rPr lang="en-US" sz="1400" u="none" strike="noStrike" dirty="0"/>
                        <a:t>3.0</a:t>
                      </a:r>
                      <a:endParaRPr lang="en-US" sz="1400" b="0" i="0" u="none" strike="noStrike" dirty="0">
                        <a:solidFill>
                          <a:srgbClr val="C00000"/>
                        </a:solidFill>
                        <a:latin typeface="Times New Roman"/>
                      </a:endParaRPr>
                    </a:p>
                  </a:txBody>
                  <a:tcPr marL="8624" marR="8624" marT="8624" marB="0" anchor="b"/>
                </a:tc>
              </a:tr>
              <a:tr h="219413">
                <a:tc>
                  <a:txBody>
                    <a:bodyPr/>
                    <a:lstStyle/>
                    <a:p>
                      <a:pPr algn="l" fontAlgn="b"/>
                      <a:r>
                        <a:rPr lang="en-US" sz="1400" u="none" strike="noStrike"/>
                        <a:t>Ashland Avenue, Calumet Sag Channel</a:t>
                      </a:r>
                      <a:endParaRPr lang="en-US" sz="1400" b="0" i="0" u="none" strike="noStrike">
                        <a:latin typeface="Times New Roman"/>
                      </a:endParaRPr>
                    </a:p>
                  </a:txBody>
                  <a:tcPr marL="8624" marR="8624" marT="8624" marB="0" anchor="b"/>
                </a:tc>
                <a:tc>
                  <a:txBody>
                    <a:bodyPr/>
                    <a:lstStyle/>
                    <a:p>
                      <a:pPr algn="ctr" fontAlgn="b"/>
                      <a:r>
                        <a:rPr lang="en-US" sz="1400" u="none" strike="noStrike" dirty="0"/>
                        <a:t>30</a:t>
                      </a:r>
                      <a:endParaRPr lang="en-US" sz="1400" b="0" i="0" u="none" strike="noStrike" dirty="0">
                        <a:latin typeface="Times New Roman"/>
                      </a:endParaRPr>
                    </a:p>
                  </a:txBody>
                  <a:tcPr marL="8624" marR="8624" marT="8624" marB="0" anchor="b"/>
                </a:tc>
                <a:tc>
                  <a:txBody>
                    <a:bodyPr/>
                    <a:lstStyle/>
                    <a:p>
                      <a:pPr algn="ctr" fontAlgn="b"/>
                      <a:r>
                        <a:rPr lang="en-US" sz="1400" u="none" strike="noStrike" dirty="0"/>
                        <a:t>2</a:t>
                      </a:r>
                      <a:endParaRPr lang="en-US" sz="1400" b="0" i="0" u="none" strike="noStrike" dirty="0">
                        <a:latin typeface="Times New Roman"/>
                      </a:endParaRPr>
                    </a:p>
                  </a:txBody>
                  <a:tcPr marL="8624" marR="8624" marT="8624" marB="0" anchor="b"/>
                </a:tc>
                <a:tc>
                  <a:txBody>
                    <a:bodyPr/>
                    <a:lstStyle/>
                    <a:p>
                      <a:pPr algn="ctr" fontAlgn="b"/>
                      <a:r>
                        <a:rPr lang="en-US" sz="1400" u="none" strike="noStrike" dirty="0"/>
                        <a:t>6.7</a:t>
                      </a:r>
                      <a:endParaRPr lang="en-US" sz="1400" b="0" i="0" u="none" strike="noStrike" dirty="0">
                        <a:solidFill>
                          <a:srgbClr val="C00000"/>
                        </a:solidFill>
                        <a:latin typeface="Times New Roman"/>
                      </a:endParaRPr>
                    </a:p>
                  </a:txBody>
                  <a:tcPr marL="8624" marR="8624" marT="8624" marB="0" anchor="b"/>
                </a:tc>
              </a:tr>
              <a:tr h="219413">
                <a:tc>
                  <a:txBody>
                    <a:bodyPr/>
                    <a:lstStyle/>
                    <a:p>
                      <a:pPr algn="l" fontAlgn="b"/>
                      <a:r>
                        <a:rPr lang="en-US" sz="1400" u="none" strike="noStrike"/>
                        <a:t>Cicero Avenue, Calumet Sag Channel</a:t>
                      </a:r>
                      <a:endParaRPr lang="en-US" sz="1400" b="0" i="0" u="none" strike="noStrike">
                        <a:latin typeface="Times New Roman"/>
                      </a:endParaRPr>
                    </a:p>
                  </a:txBody>
                  <a:tcPr marL="8624" marR="8624" marT="8624" marB="0" anchor="b"/>
                </a:tc>
                <a:tc>
                  <a:txBody>
                    <a:bodyPr/>
                    <a:lstStyle/>
                    <a:p>
                      <a:pPr algn="ctr" fontAlgn="b"/>
                      <a:r>
                        <a:rPr lang="en-US" sz="1400" u="none" strike="noStrike"/>
                        <a:t>31</a:t>
                      </a:r>
                      <a:endParaRPr lang="en-US" sz="1400" b="0" i="0" u="none" strike="noStrike">
                        <a:latin typeface="Times New Roman"/>
                      </a:endParaRPr>
                    </a:p>
                  </a:txBody>
                  <a:tcPr marL="8624" marR="8624" marT="8624" marB="0" anchor="b"/>
                </a:tc>
                <a:tc>
                  <a:txBody>
                    <a:bodyPr/>
                    <a:lstStyle/>
                    <a:p>
                      <a:pPr algn="ctr" fontAlgn="b"/>
                      <a:r>
                        <a:rPr lang="en-US" sz="1400" u="none" strike="noStrike" dirty="0"/>
                        <a:t>1</a:t>
                      </a:r>
                      <a:endParaRPr lang="en-US" sz="1400" b="0" i="0" u="none" strike="noStrike" dirty="0">
                        <a:latin typeface="Times New Roman"/>
                      </a:endParaRPr>
                    </a:p>
                  </a:txBody>
                  <a:tcPr marL="8624" marR="8624" marT="8624" marB="0" anchor="b"/>
                </a:tc>
                <a:tc>
                  <a:txBody>
                    <a:bodyPr/>
                    <a:lstStyle/>
                    <a:p>
                      <a:pPr algn="ctr" fontAlgn="b"/>
                      <a:r>
                        <a:rPr lang="en-US" sz="1400" u="none" strike="noStrike" dirty="0"/>
                        <a:t>3.2</a:t>
                      </a:r>
                      <a:endParaRPr lang="en-US" sz="1400" b="0" i="0" u="none" strike="noStrike" dirty="0">
                        <a:solidFill>
                          <a:srgbClr val="C00000"/>
                        </a:solidFill>
                        <a:latin typeface="Times New Roman"/>
                      </a:endParaRPr>
                    </a:p>
                  </a:txBody>
                  <a:tcPr marL="8624" marR="8624" marT="8624" marB="0" anchor="b"/>
                </a:tc>
              </a:tr>
              <a:tr h="219413">
                <a:tc>
                  <a:txBody>
                    <a:bodyPr/>
                    <a:lstStyle/>
                    <a:p>
                      <a:pPr algn="l" fontAlgn="b"/>
                      <a:r>
                        <a:rPr lang="en-US" sz="1400" u="none" strike="noStrike"/>
                        <a:t>Route 83, Calumet Sag Channel</a:t>
                      </a:r>
                      <a:endParaRPr lang="en-US" sz="1400" b="0" i="0" u="none" strike="noStrike">
                        <a:latin typeface="Times New Roman"/>
                      </a:endParaRPr>
                    </a:p>
                  </a:txBody>
                  <a:tcPr marL="8624" marR="8624" marT="8624" marB="0" anchor="b"/>
                </a:tc>
                <a:tc>
                  <a:txBody>
                    <a:bodyPr/>
                    <a:lstStyle/>
                    <a:p>
                      <a:pPr algn="ctr" fontAlgn="b"/>
                      <a:r>
                        <a:rPr lang="en-US" sz="1400" u="none" strike="noStrike" dirty="0"/>
                        <a:t>27</a:t>
                      </a:r>
                      <a:endParaRPr lang="en-US" sz="1400" b="0" i="0" u="none" strike="noStrike" dirty="0">
                        <a:latin typeface="Times New Roman"/>
                      </a:endParaRPr>
                    </a:p>
                  </a:txBody>
                  <a:tcPr marL="8624" marR="8624" marT="8624" marB="0" anchor="b"/>
                </a:tc>
                <a:tc>
                  <a:txBody>
                    <a:bodyPr/>
                    <a:lstStyle/>
                    <a:p>
                      <a:pPr algn="ctr" fontAlgn="b"/>
                      <a:r>
                        <a:rPr lang="en-US" sz="1400" u="none" strike="noStrike"/>
                        <a:t>1</a:t>
                      </a:r>
                      <a:endParaRPr lang="en-US" sz="1400" b="0" i="0" u="none" strike="noStrike">
                        <a:latin typeface="Times New Roman"/>
                      </a:endParaRPr>
                    </a:p>
                  </a:txBody>
                  <a:tcPr marL="8624" marR="8624" marT="8624" marB="0" anchor="b"/>
                </a:tc>
                <a:tc>
                  <a:txBody>
                    <a:bodyPr/>
                    <a:lstStyle/>
                    <a:p>
                      <a:pPr algn="ctr" fontAlgn="b"/>
                      <a:r>
                        <a:rPr lang="en-US" sz="1400" u="none" strike="noStrike" dirty="0"/>
                        <a:t>3.7</a:t>
                      </a:r>
                      <a:endParaRPr lang="en-US" sz="1400" b="0" i="0" u="none" strike="noStrike" dirty="0">
                        <a:solidFill>
                          <a:srgbClr val="C00000"/>
                        </a:solidFill>
                        <a:latin typeface="Times New Roman"/>
                      </a:endParaRPr>
                    </a:p>
                  </a:txBody>
                  <a:tcPr marL="8624" marR="8624" marT="8624" marB="0" anchor="b"/>
                </a:tc>
              </a:tr>
            </a:tbl>
          </a:graphicData>
        </a:graphic>
      </p:graphicFrame>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09600" y="1600200"/>
            <a:ext cx="8229600" cy="1143000"/>
          </a:xfrm>
        </p:spPr>
        <p:txBody>
          <a:bodyPr/>
          <a:lstStyle/>
          <a:p>
            <a:pPr algn="ctr"/>
            <a:r>
              <a:rPr lang="en-US" dirty="0" smtClean="0"/>
              <a:t>Continuous Water Quality Monitoring</a:t>
            </a:r>
          </a:p>
        </p:txBody>
      </p:sp>
      <p:sp>
        <p:nvSpPr>
          <p:cNvPr id="5123" name="Content Placeholder 2"/>
          <p:cNvSpPr>
            <a:spLocks noGrp="1"/>
          </p:cNvSpPr>
          <p:nvPr>
            <p:ph idx="1"/>
          </p:nvPr>
        </p:nvSpPr>
        <p:spPr>
          <a:xfrm>
            <a:off x="533400" y="2667001"/>
            <a:ext cx="8229600" cy="3733800"/>
          </a:xfrm>
        </p:spPr>
        <p:txBody>
          <a:bodyPr/>
          <a:lstStyle/>
          <a:p>
            <a:r>
              <a:rPr lang="en-US" dirty="0" smtClean="0"/>
              <a:t>There are twelve stations within the CAWS, covering the North Shore Channel, North Branch Chicago River, Chicago River, South Branch Chicago River, Bubbly Creek, Chicago Sanitary and Ship Canal, Cal-Sag Channel, and Little Calumet River.</a:t>
            </a:r>
          </a:p>
          <a:p>
            <a:r>
              <a:rPr lang="en-US" dirty="0" smtClean="0"/>
              <a:t>Hourly conductivity, dissolved oxygen, and temperature readings.</a:t>
            </a:r>
          </a:p>
          <a:p>
            <a:r>
              <a:rPr lang="en-US" dirty="0" smtClean="0"/>
              <a:t>Develop linear regression models relating hourly conductivity to chloride concentrations analyzed in the AWQM program.</a:t>
            </a:r>
          </a:p>
          <a:p>
            <a:r>
              <a:rPr lang="en-US" dirty="0" smtClean="0"/>
              <a:t>Potential to use hourly conductivity to estimate chloride levels so snow melt and winter salt application effects can be captured.</a:t>
            </a:r>
          </a:p>
          <a:p>
            <a:pPr lvl="1"/>
            <a:r>
              <a:rPr lang="en-US" dirty="0" smtClean="0"/>
              <a:t>Similar procedure used by DuPage River Salt Creek Workgroup on system-wide basis</a:t>
            </a:r>
          </a:p>
          <a:p>
            <a:pPr lvl="1"/>
            <a:r>
              <a:rPr lang="en-US" dirty="0" smtClean="0"/>
              <a:t>Enough data to use site specific models?</a:t>
            </a:r>
          </a:p>
          <a:p>
            <a:pPr>
              <a:buFontTx/>
              <a:buNone/>
            </a:pPr>
            <a:endParaRPr lang="en-US" dirty="0" smtClean="0"/>
          </a:p>
          <a:p>
            <a:endParaRPr lang="en-US" dirty="0" smtClean="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Content Placeholder 3"/>
          <p:cNvSpPr>
            <a:spLocks noGrp="1"/>
          </p:cNvSpPr>
          <p:nvPr>
            <p:ph idx="1"/>
          </p:nvPr>
        </p:nvSpPr>
        <p:spPr>
          <a:xfrm>
            <a:off x="490538" y="2670175"/>
            <a:ext cx="8218487" cy="4187825"/>
          </a:xfrm>
        </p:spPr>
        <p:txBody>
          <a:bodyPr/>
          <a:lstStyle/>
          <a:p>
            <a:endParaRPr lang="en-US" smtClean="0"/>
          </a:p>
          <a:p>
            <a:endParaRPr lang="en-US" smtClean="0"/>
          </a:p>
          <a:p>
            <a:endParaRPr lang="en-US" smtClean="0"/>
          </a:p>
          <a:p>
            <a:pPr>
              <a:buFontTx/>
              <a:buNone/>
            </a:pPr>
            <a:endParaRPr lang="en-US" smtClean="0"/>
          </a:p>
        </p:txBody>
      </p:sp>
      <p:pic>
        <p:nvPicPr>
          <p:cNvPr id="6147" name="Picture 2" descr="\\Eagle\Stickney\R&amp;D\Benthos\Maps\2014-cdom_REPORTS_map.jpg"/>
          <p:cNvPicPr>
            <a:picLocks noChangeAspect="1" noChangeArrowheads="1"/>
          </p:cNvPicPr>
          <p:nvPr/>
        </p:nvPicPr>
        <p:blipFill>
          <a:blip r:embed="rId3" cstate="print"/>
          <a:srcRect l="4314" t="2222" r="3657" b="6667"/>
          <a:stretch>
            <a:fillRect/>
          </a:stretch>
        </p:blipFill>
        <p:spPr bwMode="auto">
          <a:xfrm>
            <a:off x="2286000" y="304800"/>
            <a:ext cx="4876800" cy="62484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0"/>
            <a:ext cx="8305800" cy="774644"/>
          </a:xfrm>
        </p:spPr>
        <p:txBody>
          <a:bodyPr>
            <a:normAutofit/>
          </a:bodyPr>
          <a:lstStyle/>
          <a:p>
            <a:pPr algn="ctr"/>
            <a:r>
              <a:rPr lang="en-US" sz="4000" dirty="0" smtClean="0">
                <a:solidFill>
                  <a:schemeClr val="bg1"/>
                </a:solidFill>
              </a:rPr>
              <a:t>Agenda</a:t>
            </a:r>
            <a:endParaRPr lang="en-US" sz="4000" dirty="0">
              <a:solidFill>
                <a:schemeClr val="bg1"/>
              </a:solidFill>
            </a:endParaRPr>
          </a:p>
        </p:txBody>
      </p:sp>
      <p:sp>
        <p:nvSpPr>
          <p:cNvPr id="5" name="Content Placeholder 2"/>
          <p:cNvSpPr txBox="1">
            <a:spLocks/>
          </p:cNvSpPr>
          <p:nvPr/>
        </p:nvSpPr>
        <p:spPr>
          <a:xfrm>
            <a:off x="228600" y="2971800"/>
            <a:ext cx="8742066" cy="3581400"/>
          </a:xfrm>
          <a:prstGeom prst="rect">
            <a:avLst/>
          </a:prstGeom>
        </p:spPr>
        <p:txBody>
          <a:bodyPr/>
          <a:lstStyle/>
          <a:p>
            <a:pPr>
              <a:buFont typeface="Arial" pitchFamily="34" charset="0"/>
              <a:buChar char="•"/>
            </a:pPr>
            <a:r>
              <a:rPr lang="en-US" sz="2400" b="0" dirty="0" smtClean="0"/>
              <a:t> Introduction </a:t>
            </a:r>
          </a:p>
          <a:p>
            <a:pPr>
              <a:buFont typeface="Arial" pitchFamily="34" charset="0"/>
              <a:buChar char="•"/>
            </a:pPr>
            <a:r>
              <a:rPr lang="en-US" sz="2400" b="0" dirty="0" smtClean="0"/>
              <a:t> Illinois Environmental Protection Agency presentation</a:t>
            </a:r>
          </a:p>
          <a:p>
            <a:pPr>
              <a:buFont typeface="Arial" pitchFamily="34" charset="0"/>
              <a:buChar char="•"/>
            </a:pPr>
            <a:r>
              <a:rPr lang="en-US" sz="2400" b="0" dirty="0" smtClean="0"/>
              <a:t> Work Group discussion</a:t>
            </a:r>
          </a:p>
          <a:p>
            <a:pPr>
              <a:buFont typeface="Arial" pitchFamily="34" charset="0"/>
              <a:buChar char="•"/>
            </a:pPr>
            <a:r>
              <a:rPr lang="en-US" sz="2400" b="0" dirty="0" smtClean="0"/>
              <a:t> Adjourn</a:t>
            </a:r>
            <a:endParaRPr lang="en-US" sz="2400" b="0" dirty="0"/>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p:nvPr>
        </p:nvGraphicFramePr>
        <p:xfrm>
          <a:off x="0" y="228600"/>
          <a:ext cx="8991600" cy="6477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0"/>
            <a:ext cx="8305800" cy="774644"/>
          </a:xfrm>
        </p:spPr>
        <p:txBody>
          <a:bodyPr>
            <a:normAutofit/>
          </a:bodyPr>
          <a:lstStyle/>
          <a:p>
            <a:pPr algn="ctr"/>
            <a:r>
              <a:rPr lang="en-US" sz="4000" dirty="0" smtClean="0">
                <a:solidFill>
                  <a:schemeClr val="bg1"/>
                </a:solidFill>
              </a:rPr>
              <a:t>Agenda</a:t>
            </a:r>
            <a:endParaRPr lang="en-US" sz="4000" dirty="0">
              <a:solidFill>
                <a:schemeClr val="bg1"/>
              </a:solidFill>
            </a:endParaRPr>
          </a:p>
        </p:txBody>
      </p:sp>
      <p:sp>
        <p:nvSpPr>
          <p:cNvPr id="5" name="Content Placeholder 2"/>
          <p:cNvSpPr txBox="1">
            <a:spLocks/>
          </p:cNvSpPr>
          <p:nvPr/>
        </p:nvSpPr>
        <p:spPr>
          <a:xfrm>
            <a:off x="228600" y="2971800"/>
            <a:ext cx="8742066" cy="3581400"/>
          </a:xfrm>
          <a:prstGeom prst="rect">
            <a:avLst/>
          </a:prstGeom>
        </p:spPr>
        <p:txBody>
          <a:bodyPr/>
          <a:lstStyle/>
          <a:p>
            <a:pPr>
              <a:buFont typeface="Arial" pitchFamily="34" charset="0"/>
              <a:buChar char="•"/>
            </a:pPr>
            <a:r>
              <a:rPr lang="en-US" sz="2400" b="0" dirty="0" smtClean="0"/>
              <a:t> Illinois Environmental Protection Agency presentation</a:t>
            </a:r>
          </a:p>
          <a:p>
            <a:pPr lvl="1">
              <a:buFont typeface="Arial" pitchFamily="34" charset="0"/>
              <a:buChar char="•"/>
            </a:pPr>
            <a:r>
              <a:rPr lang="en-US" sz="2400" b="0" dirty="0" smtClean="0"/>
              <a:t> Current ambient conditions</a:t>
            </a:r>
          </a:p>
          <a:p>
            <a:pPr lvl="1">
              <a:buFont typeface="Arial" pitchFamily="34" charset="0"/>
              <a:buChar char="•"/>
            </a:pPr>
            <a:r>
              <a:rPr lang="en-US" sz="2400" b="0" dirty="0" smtClean="0"/>
              <a:t> Alternatives and Best Management Practices</a:t>
            </a:r>
          </a:p>
          <a:p>
            <a:pPr lvl="1">
              <a:buFont typeface="Arial" pitchFamily="34" charset="0"/>
              <a:buChar char="•"/>
            </a:pPr>
            <a:r>
              <a:rPr lang="en-US" sz="2400" b="0" dirty="0" smtClean="0"/>
              <a:t> Description of facility operations</a:t>
            </a:r>
          </a:p>
          <a:p>
            <a:pPr lvl="1">
              <a:buFont typeface="Arial" pitchFamily="34" charset="0"/>
              <a:buChar char="•"/>
            </a:pPr>
            <a:r>
              <a:rPr lang="en-US" sz="2400" b="0" dirty="0" smtClean="0"/>
              <a:t> Description of the environmental impacts</a:t>
            </a:r>
          </a:p>
          <a:p>
            <a:pPr lvl="1">
              <a:buFont typeface="Arial" pitchFamily="34" charset="0"/>
              <a:buChar char="•"/>
            </a:pPr>
            <a:r>
              <a:rPr lang="en-US" sz="2400" b="0" dirty="0" smtClean="0"/>
              <a:t> Description of Social and economic impacts</a:t>
            </a:r>
          </a:p>
          <a:p>
            <a:pPr lvl="1">
              <a:buFont typeface="Arial" pitchFamily="34" charset="0"/>
              <a:buChar char="•"/>
            </a:pPr>
            <a:r>
              <a:rPr lang="en-US" sz="2400" b="0" dirty="0" smtClean="0"/>
              <a:t> Reporting and documentation requirements</a:t>
            </a:r>
          </a:p>
          <a:p>
            <a:pPr lvl="1">
              <a:buFont typeface="Arial" pitchFamily="34" charset="0"/>
              <a:buChar char="•"/>
            </a:pPr>
            <a:r>
              <a:rPr lang="en-US" sz="2400" b="0" dirty="0" smtClean="0"/>
              <a:t> Relief requested</a:t>
            </a:r>
          </a:p>
          <a:p>
            <a:pPr lvl="1">
              <a:buFont typeface="Arial" pitchFamily="34" charset="0"/>
              <a:buChar char="•"/>
            </a:pPr>
            <a:endParaRPr lang="en-US" sz="2400" b="0" dirty="0" smtClean="0"/>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0"/>
            <a:ext cx="8305800" cy="774644"/>
          </a:xfrm>
        </p:spPr>
        <p:txBody>
          <a:bodyPr>
            <a:normAutofit/>
          </a:bodyPr>
          <a:lstStyle/>
          <a:p>
            <a:pPr algn="ctr"/>
            <a:r>
              <a:rPr lang="en-US" sz="4000" dirty="0" smtClean="0">
                <a:solidFill>
                  <a:schemeClr val="bg1"/>
                </a:solidFill>
              </a:rPr>
              <a:t>Agenda</a:t>
            </a:r>
            <a:endParaRPr lang="en-US" sz="4000" dirty="0">
              <a:solidFill>
                <a:schemeClr val="bg1"/>
              </a:solidFill>
            </a:endParaRPr>
          </a:p>
        </p:txBody>
      </p:sp>
      <p:sp>
        <p:nvSpPr>
          <p:cNvPr id="5" name="Content Placeholder 2"/>
          <p:cNvSpPr txBox="1">
            <a:spLocks/>
          </p:cNvSpPr>
          <p:nvPr/>
        </p:nvSpPr>
        <p:spPr>
          <a:xfrm>
            <a:off x="228600" y="2971800"/>
            <a:ext cx="8742066" cy="3581400"/>
          </a:xfrm>
          <a:prstGeom prst="rect">
            <a:avLst/>
          </a:prstGeom>
        </p:spPr>
        <p:txBody>
          <a:bodyPr/>
          <a:lstStyle/>
          <a:p>
            <a:pPr>
              <a:buFont typeface="Arial" pitchFamily="34" charset="0"/>
              <a:buChar char="•"/>
            </a:pPr>
            <a:r>
              <a:rPr lang="en-US" sz="2400" b="0" dirty="0" smtClean="0"/>
              <a:t> Work Group discussion</a:t>
            </a:r>
          </a:p>
          <a:p>
            <a:pPr lvl="1">
              <a:buFont typeface="Arial" pitchFamily="34" charset="0"/>
              <a:buChar char="•"/>
            </a:pPr>
            <a:r>
              <a:rPr lang="en-US" sz="2400" b="0" dirty="0" smtClean="0"/>
              <a:t> Legal</a:t>
            </a:r>
          </a:p>
          <a:p>
            <a:pPr lvl="1">
              <a:buFont typeface="Arial" pitchFamily="34" charset="0"/>
              <a:buChar char="•"/>
            </a:pPr>
            <a:r>
              <a:rPr lang="en-US" sz="2400" b="0" dirty="0" smtClean="0"/>
              <a:t> Data acquisition</a:t>
            </a:r>
          </a:p>
          <a:p>
            <a:pPr lvl="1">
              <a:buFont typeface="Arial" pitchFamily="34" charset="0"/>
              <a:buChar char="•"/>
            </a:pPr>
            <a:r>
              <a:rPr lang="en-US" sz="2400" b="0" dirty="0" smtClean="0"/>
              <a:t> Best Management Practices</a:t>
            </a:r>
          </a:p>
          <a:p>
            <a:pPr lvl="1">
              <a:buFont typeface="Arial" pitchFamily="34" charset="0"/>
              <a:buChar char="•"/>
            </a:pPr>
            <a:r>
              <a:rPr lang="en-US" sz="2400" b="0" dirty="0" smtClean="0"/>
              <a:t> Water Quality</a:t>
            </a:r>
          </a:p>
          <a:p>
            <a:pPr lvl="1">
              <a:buFont typeface="Arial" pitchFamily="34" charset="0"/>
              <a:buChar char="•"/>
            </a:pPr>
            <a:r>
              <a:rPr lang="en-US" sz="2400" b="0" dirty="0" smtClean="0"/>
              <a:t> Social and Economic Impact</a:t>
            </a:r>
          </a:p>
          <a:p>
            <a:pPr lvl="1">
              <a:buFont typeface="Arial" pitchFamily="34" charset="0"/>
              <a:buChar char="•"/>
            </a:pPr>
            <a:endParaRPr lang="en-US" sz="2400" b="0" dirty="0"/>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0"/>
            <a:ext cx="8305800" cy="774644"/>
          </a:xfrm>
        </p:spPr>
        <p:txBody>
          <a:bodyPr>
            <a:normAutofit/>
          </a:bodyPr>
          <a:lstStyle/>
          <a:p>
            <a:pPr algn="ctr"/>
            <a:r>
              <a:rPr lang="en-US" sz="4000" dirty="0" smtClean="0"/>
              <a:t>Work Group</a:t>
            </a:r>
            <a:endParaRPr lang="en-US" sz="4000" dirty="0">
              <a:solidFill>
                <a:schemeClr val="bg1"/>
              </a:solidFill>
            </a:endParaRPr>
          </a:p>
        </p:txBody>
      </p:sp>
      <p:sp>
        <p:nvSpPr>
          <p:cNvPr id="5" name="Content Placeholder 2"/>
          <p:cNvSpPr txBox="1">
            <a:spLocks/>
          </p:cNvSpPr>
          <p:nvPr/>
        </p:nvSpPr>
        <p:spPr>
          <a:xfrm>
            <a:off x="228600" y="2438400"/>
            <a:ext cx="8742066" cy="3810000"/>
          </a:xfrm>
          <a:prstGeom prst="rect">
            <a:avLst/>
          </a:prstGeom>
        </p:spPr>
        <p:txBody>
          <a:bodyPr/>
          <a:lstStyle/>
          <a:p>
            <a:pPr>
              <a:buFont typeface="Arial" pitchFamily="34" charset="0"/>
              <a:buChar char="•"/>
            </a:pPr>
            <a:r>
              <a:rPr lang="en-US" sz="2400" b="0" dirty="0" smtClean="0"/>
              <a:t> Data Acquisition Committee:</a:t>
            </a:r>
          </a:p>
          <a:p>
            <a:pPr lvl="1">
              <a:buFont typeface="Arial" pitchFamily="34" charset="0"/>
              <a:buChar char="•"/>
            </a:pPr>
            <a:r>
              <a:rPr lang="en-US" sz="2400" b="0" dirty="0" smtClean="0"/>
              <a:t>Coordinates data acquisition.</a:t>
            </a:r>
          </a:p>
          <a:p>
            <a:pPr lvl="1">
              <a:buFont typeface="Arial" pitchFamily="34" charset="0"/>
              <a:buChar char="•"/>
            </a:pPr>
            <a:r>
              <a:rPr lang="en-US" sz="2400" b="0" dirty="0" smtClean="0"/>
              <a:t>Acquires winter water quality data.</a:t>
            </a:r>
          </a:p>
          <a:p>
            <a:pPr lvl="2">
              <a:buFont typeface="Arial" pitchFamily="34" charset="0"/>
              <a:buChar char="•"/>
            </a:pPr>
            <a:r>
              <a:rPr lang="en-US" sz="2400" b="0" dirty="0" smtClean="0"/>
              <a:t>MWRD, IEPA, USGS, discharger data.</a:t>
            </a:r>
          </a:p>
          <a:p>
            <a:pPr lvl="2">
              <a:buFont typeface="Arial" pitchFamily="34" charset="0"/>
              <a:buChar char="•"/>
            </a:pPr>
            <a:r>
              <a:rPr lang="en-US" sz="2400" b="0" dirty="0" smtClean="0"/>
              <a:t>Each entity must ensure they have sufficient data.</a:t>
            </a:r>
          </a:p>
          <a:p>
            <a:pPr lvl="1">
              <a:buFont typeface="Arial" pitchFamily="34" charset="0"/>
              <a:buChar char="•"/>
            </a:pPr>
            <a:r>
              <a:rPr lang="en-US" sz="2400" b="0" dirty="0" smtClean="0"/>
              <a:t>Coordinates description of facility operations for each entity seeking a variance.</a:t>
            </a:r>
          </a:p>
          <a:p>
            <a:pPr lvl="2">
              <a:buFont typeface="Arial" pitchFamily="34" charset="0"/>
              <a:buChar char="•"/>
            </a:pPr>
            <a:r>
              <a:rPr lang="en-US" sz="2400" b="0" dirty="0" smtClean="0"/>
              <a:t>Description of nature and amount of chlorides used.</a:t>
            </a:r>
          </a:p>
          <a:p>
            <a:pPr lvl="2">
              <a:buFont typeface="Arial" pitchFamily="34" charset="0"/>
              <a:buChar char="•"/>
            </a:pPr>
            <a:r>
              <a:rPr lang="en-US" sz="2400" b="0" dirty="0" smtClean="0"/>
              <a:t>Description of chloride controls and BMPs in use (survey).</a:t>
            </a:r>
          </a:p>
          <a:p>
            <a:pPr lvl="1">
              <a:buFont typeface="Arial" pitchFamily="34" charset="0"/>
              <a:buChar char="•"/>
            </a:pPr>
            <a:endParaRPr lang="en-US" sz="2400" b="0" dirty="0"/>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0"/>
            <a:ext cx="8305800" cy="774644"/>
          </a:xfrm>
        </p:spPr>
        <p:txBody>
          <a:bodyPr>
            <a:normAutofit/>
          </a:bodyPr>
          <a:lstStyle/>
          <a:p>
            <a:pPr algn="ctr"/>
            <a:r>
              <a:rPr lang="en-US" sz="4000" dirty="0" smtClean="0"/>
              <a:t>Survey</a:t>
            </a:r>
            <a:endParaRPr lang="en-US" sz="4000" dirty="0">
              <a:solidFill>
                <a:schemeClr val="bg1"/>
              </a:solidFill>
            </a:endParaRPr>
          </a:p>
        </p:txBody>
      </p:sp>
      <p:sp>
        <p:nvSpPr>
          <p:cNvPr id="5" name="Content Placeholder 2"/>
          <p:cNvSpPr txBox="1">
            <a:spLocks/>
          </p:cNvSpPr>
          <p:nvPr/>
        </p:nvSpPr>
        <p:spPr>
          <a:xfrm>
            <a:off x="228600" y="2514600"/>
            <a:ext cx="8742066" cy="3962400"/>
          </a:xfrm>
          <a:prstGeom prst="rect">
            <a:avLst/>
          </a:prstGeom>
        </p:spPr>
        <p:txBody>
          <a:bodyPr/>
          <a:lstStyle/>
          <a:p>
            <a:pPr marL="274320" indent="-274320" fontAlgn="auto">
              <a:spcBef>
                <a:spcPct val="20000"/>
              </a:spcBef>
              <a:spcAft>
                <a:spcPts val="0"/>
              </a:spcAft>
              <a:buClr>
                <a:schemeClr val="bg2">
                  <a:lumMod val="20000"/>
                  <a:lumOff val="80000"/>
                </a:schemeClr>
              </a:buClr>
              <a:buSzPct val="95000"/>
              <a:buFont typeface="Wingdings 2"/>
              <a:buChar char=""/>
              <a:defRPr/>
            </a:pPr>
            <a:r>
              <a:rPr lang="en-US" sz="2200" b="0" dirty="0" smtClean="0">
                <a:latin typeface="+mn-lt"/>
              </a:rPr>
              <a:t>Please complete the distributed survey (chlorides.mwrd.org) indicating:</a:t>
            </a:r>
          </a:p>
          <a:p>
            <a:pPr marL="731520" lvl="1" indent="-274320" fontAlgn="auto">
              <a:spcBef>
                <a:spcPct val="20000"/>
              </a:spcBef>
              <a:spcAft>
                <a:spcPts val="0"/>
              </a:spcAft>
              <a:buClr>
                <a:schemeClr val="bg2">
                  <a:lumMod val="20000"/>
                  <a:lumOff val="80000"/>
                </a:schemeClr>
              </a:buClr>
              <a:buSzPct val="95000"/>
              <a:buFont typeface="Wingdings 2"/>
              <a:buChar char=""/>
              <a:defRPr/>
            </a:pPr>
            <a:r>
              <a:rPr lang="en-US" sz="2200" b="0" dirty="0" smtClean="0">
                <a:latin typeface="+mn-lt"/>
              </a:rPr>
              <a:t>Contact information.</a:t>
            </a:r>
          </a:p>
          <a:p>
            <a:pPr marL="731520" lvl="1" indent="-274320" fontAlgn="auto">
              <a:spcBef>
                <a:spcPct val="20000"/>
              </a:spcBef>
              <a:spcAft>
                <a:spcPts val="0"/>
              </a:spcAft>
              <a:buClr>
                <a:schemeClr val="bg2">
                  <a:lumMod val="20000"/>
                  <a:lumOff val="80000"/>
                </a:schemeClr>
              </a:buClr>
              <a:buSzPct val="95000"/>
              <a:buFont typeface="Wingdings 2"/>
              <a:buChar char=""/>
              <a:defRPr/>
            </a:pPr>
            <a:r>
              <a:rPr lang="en-US" sz="2200" b="0" dirty="0" smtClean="0">
                <a:latin typeface="+mn-lt"/>
              </a:rPr>
              <a:t>Interest of your organization in participating in this stakeholder work group.</a:t>
            </a:r>
          </a:p>
          <a:p>
            <a:pPr marL="731520" lvl="1" indent="-274320" fontAlgn="auto">
              <a:spcBef>
                <a:spcPct val="20000"/>
              </a:spcBef>
              <a:spcAft>
                <a:spcPts val="0"/>
              </a:spcAft>
              <a:buClr>
                <a:schemeClr val="bg2">
                  <a:lumMod val="20000"/>
                  <a:lumOff val="80000"/>
                </a:schemeClr>
              </a:buClr>
              <a:buSzPct val="95000"/>
              <a:buFont typeface="Wingdings 2"/>
              <a:buChar char=""/>
              <a:defRPr/>
            </a:pPr>
            <a:r>
              <a:rPr lang="en-US" sz="2200" b="0" dirty="0" smtClean="0">
                <a:latin typeface="+mn-lt"/>
              </a:rPr>
              <a:t>Interest in participating in the committees.</a:t>
            </a:r>
          </a:p>
          <a:p>
            <a:pPr marL="731520" lvl="1" indent="-274320" fontAlgn="auto">
              <a:spcBef>
                <a:spcPct val="20000"/>
              </a:spcBef>
              <a:spcAft>
                <a:spcPts val="0"/>
              </a:spcAft>
              <a:buClr>
                <a:schemeClr val="bg2">
                  <a:lumMod val="20000"/>
                  <a:lumOff val="80000"/>
                </a:schemeClr>
              </a:buClr>
              <a:buSzPct val="95000"/>
              <a:buFont typeface="Wingdings 2"/>
              <a:buChar char=""/>
              <a:defRPr/>
            </a:pPr>
            <a:r>
              <a:rPr lang="en-US" sz="2200" b="0" dirty="0" smtClean="0">
                <a:latin typeface="+mn-lt"/>
              </a:rPr>
              <a:t>Interest in attending or presenting at future training workshops.</a:t>
            </a:r>
          </a:p>
          <a:p>
            <a:pPr marL="731520" lvl="1" indent="-274320" fontAlgn="auto">
              <a:spcBef>
                <a:spcPct val="20000"/>
              </a:spcBef>
              <a:spcAft>
                <a:spcPts val="0"/>
              </a:spcAft>
              <a:buClr>
                <a:schemeClr val="bg2">
                  <a:lumMod val="20000"/>
                  <a:lumOff val="80000"/>
                </a:schemeClr>
              </a:buClr>
              <a:buSzPct val="95000"/>
              <a:buFont typeface="Wingdings 2"/>
              <a:buChar char=""/>
              <a:defRPr/>
            </a:pPr>
            <a:r>
              <a:rPr lang="en-US" sz="2200" b="0" dirty="0" smtClean="0">
                <a:latin typeface="+mn-lt"/>
              </a:rPr>
              <a:t>S</a:t>
            </a:r>
            <a:r>
              <a:rPr lang="en-US" sz="2200" b="0" dirty="0" smtClean="0">
                <a:solidFill>
                  <a:schemeClr val="bg1"/>
                </a:solidFill>
                <a:latin typeface="+mn-lt"/>
                <a:cs typeface="+mn-cs"/>
              </a:rPr>
              <a:t>alt use information.</a:t>
            </a:r>
          </a:p>
          <a:p>
            <a:pPr marL="731520" lvl="1" indent="-274320" fontAlgn="auto">
              <a:spcBef>
                <a:spcPct val="20000"/>
              </a:spcBef>
              <a:spcAft>
                <a:spcPts val="0"/>
              </a:spcAft>
              <a:buClr>
                <a:schemeClr val="bg2">
                  <a:lumMod val="20000"/>
                  <a:lumOff val="80000"/>
                </a:schemeClr>
              </a:buClr>
              <a:buSzPct val="95000"/>
              <a:defRPr/>
            </a:pPr>
            <a:endParaRPr lang="en-US" sz="2000" b="0" dirty="0" smtClean="0">
              <a:latin typeface="+mn-lt"/>
            </a:endParaRP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0"/>
            <a:ext cx="8305800" cy="774644"/>
          </a:xfrm>
        </p:spPr>
        <p:txBody>
          <a:bodyPr>
            <a:normAutofit/>
          </a:bodyPr>
          <a:lstStyle/>
          <a:p>
            <a:pPr algn="ctr"/>
            <a:r>
              <a:rPr lang="en-US" sz="4000" dirty="0" smtClean="0"/>
              <a:t>Work Group</a:t>
            </a:r>
            <a:endParaRPr lang="en-US" sz="4000" dirty="0">
              <a:solidFill>
                <a:schemeClr val="bg1"/>
              </a:solidFill>
            </a:endParaRPr>
          </a:p>
        </p:txBody>
      </p:sp>
      <p:sp>
        <p:nvSpPr>
          <p:cNvPr id="5" name="Content Placeholder 2"/>
          <p:cNvSpPr txBox="1">
            <a:spLocks/>
          </p:cNvSpPr>
          <p:nvPr/>
        </p:nvSpPr>
        <p:spPr>
          <a:xfrm>
            <a:off x="228600" y="2286000"/>
            <a:ext cx="8742066" cy="4267200"/>
          </a:xfrm>
          <a:prstGeom prst="rect">
            <a:avLst/>
          </a:prstGeom>
        </p:spPr>
        <p:txBody>
          <a:bodyPr/>
          <a:lstStyle/>
          <a:p>
            <a:pPr>
              <a:buFont typeface="Arial" pitchFamily="34" charset="0"/>
              <a:buChar char="•"/>
            </a:pPr>
            <a:r>
              <a:rPr lang="en-US" sz="2400" b="0" dirty="0" smtClean="0"/>
              <a:t> Water Quality Committee:</a:t>
            </a:r>
          </a:p>
          <a:p>
            <a:pPr lvl="1">
              <a:buFont typeface="Arial" pitchFamily="34" charset="0"/>
              <a:buChar char="•"/>
            </a:pPr>
            <a:r>
              <a:rPr lang="en-US" sz="2400" b="0" dirty="0" smtClean="0"/>
              <a:t>Analysis of water quality data.</a:t>
            </a:r>
          </a:p>
          <a:p>
            <a:pPr lvl="1">
              <a:buFont typeface="Arial" pitchFamily="34" charset="0"/>
              <a:buChar char="•"/>
            </a:pPr>
            <a:r>
              <a:rPr lang="en-US" sz="2400" b="0" dirty="0" smtClean="0"/>
              <a:t>Demonstrate that compliance cannot be immediately reached in the receiving stream and discharges.</a:t>
            </a:r>
          </a:p>
          <a:p>
            <a:pPr lvl="1">
              <a:buFont typeface="Arial" pitchFamily="34" charset="0"/>
              <a:buChar char="•"/>
            </a:pPr>
            <a:r>
              <a:rPr lang="en-US" sz="2400" b="0" dirty="0" smtClean="0"/>
              <a:t>Discussion of the compliance plan: BMPs to be undertaken; a schedule; and estimated costs.</a:t>
            </a:r>
          </a:p>
          <a:p>
            <a:pPr lvl="1">
              <a:buFont typeface="Arial" pitchFamily="34" charset="0"/>
              <a:buChar char="•"/>
            </a:pPr>
            <a:r>
              <a:rPr lang="en-US" sz="2400" b="0" dirty="0" smtClean="0"/>
              <a:t>Discussion of the environmental impact of the compliance plan, and measures to minimize the impact.</a:t>
            </a:r>
          </a:p>
          <a:p>
            <a:pPr lvl="1">
              <a:buFont typeface="Arial" pitchFamily="34" charset="0"/>
              <a:buChar char="•"/>
            </a:pPr>
            <a:r>
              <a:rPr lang="en-US" sz="2400" b="0" dirty="0" smtClean="0"/>
              <a:t>Discussion of interim numerical discharge limitations.</a:t>
            </a:r>
          </a:p>
          <a:p>
            <a:pPr lvl="1">
              <a:buFont typeface="Arial" pitchFamily="34" charset="0"/>
              <a:buChar char="•"/>
            </a:pPr>
            <a:r>
              <a:rPr lang="en-US" sz="2400" b="0" dirty="0" smtClean="0"/>
              <a:t>Develop a monitoring plan for each watershed.</a:t>
            </a:r>
          </a:p>
          <a:p>
            <a:pPr lvl="1">
              <a:buFont typeface="Arial" pitchFamily="34" charset="0"/>
              <a:buChar char="•"/>
            </a:pPr>
            <a:r>
              <a:rPr lang="en-US" sz="2400" b="0" dirty="0" smtClean="0"/>
              <a:t>Annual report documenting progress in each watershed.</a:t>
            </a:r>
          </a:p>
          <a:p>
            <a:pPr lvl="1">
              <a:buFont typeface="Arial" pitchFamily="34" charset="0"/>
              <a:buChar char="•"/>
            </a:pPr>
            <a:endParaRPr lang="en-US" sz="2400" b="0" dirty="0" smtClean="0"/>
          </a:p>
          <a:p>
            <a:pPr lvl="1">
              <a:buFont typeface="Arial" pitchFamily="34" charset="0"/>
              <a:buChar char="•"/>
            </a:pPr>
            <a:endParaRPr lang="en-US" sz="2400" b="0" dirty="0" smtClean="0"/>
          </a:p>
          <a:p>
            <a:pPr lvl="1">
              <a:buFont typeface="Arial" pitchFamily="34" charset="0"/>
              <a:buChar char="•"/>
            </a:pPr>
            <a:endParaRPr lang="en-US" sz="2400" b="0" dirty="0"/>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0"/>
            <a:ext cx="8305800" cy="774644"/>
          </a:xfrm>
        </p:spPr>
        <p:txBody>
          <a:bodyPr>
            <a:normAutofit/>
          </a:bodyPr>
          <a:lstStyle/>
          <a:p>
            <a:pPr algn="ctr"/>
            <a:r>
              <a:rPr lang="en-US" sz="4000" dirty="0" smtClean="0"/>
              <a:t>Work Group</a:t>
            </a:r>
            <a:endParaRPr lang="en-US" sz="4000" dirty="0">
              <a:solidFill>
                <a:schemeClr val="bg1"/>
              </a:solidFill>
            </a:endParaRPr>
          </a:p>
        </p:txBody>
      </p:sp>
      <p:sp>
        <p:nvSpPr>
          <p:cNvPr id="5" name="Content Placeholder 2"/>
          <p:cNvSpPr txBox="1">
            <a:spLocks/>
          </p:cNvSpPr>
          <p:nvPr/>
        </p:nvSpPr>
        <p:spPr>
          <a:xfrm>
            <a:off x="228600" y="2209800"/>
            <a:ext cx="8742066" cy="4343400"/>
          </a:xfrm>
          <a:prstGeom prst="rect">
            <a:avLst/>
          </a:prstGeom>
        </p:spPr>
        <p:txBody>
          <a:bodyPr/>
          <a:lstStyle/>
          <a:p>
            <a:pPr>
              <a:buFont typeface="Arial" pitchFamily="34" charset="0"/>
              <a:buChar char="•"/>
            </a:pPr>
            <a:r>
              <a:rPr lang="en-US" sz="2400" b="0" dirty="0" smtClean="0"/>
              <a:t> Best Management Practices Committee:</a:t>
            </a:r>
          </a:p>
          <a:p>
            <a:pPr lvl="1">
              <a:buFont typeface="Arial" pitchFamily="34" charset="0"/>
              <a:buChar char="•"/>
            </a:pPr>
            <a:r>
              <a:rPr lang="en-US" sz="2400" b="0" dirty="0" smtClean="0"/>
              <a:t>Discussion of alternatives and BMPs based on a literature search.</a:t>
            </a:r>
          </a:p>
          <a:p>
            <a:pPr lvl="1">
              <a:buFont typeface="Arial" pitchFamily="34" charset="0"/>
              <a:buChar char="•"/>
            </a:pPr>
            <a:r>
              <a:rPr lang="en-US" sz="2400" b="0" dirty="0" smtClean="0"/>
              <a:t>Discussion of alternatives and BMPs necessary to achieve compliance with the water quality standard.</a:t>
            </a:r>
          </a:p>
          <a:p>
            <a:pPr lvl="1">
              <a:buFont typeface="Arial" pitchFamily="34" charset="0"/>
              <a:buChar char="•"/>
            </a:pPr>
            <a:r>
              <a:rPr lang="en-US" sz="2400" b="0" dirty="0" smtClean="0"/>
              <a:t>Discussion of availability and selection of BMPs.</a:t>
            </a:r>
          </a:p>
          <a:p>
            <a:pPr lvl="1">
              <a:buFont typeface="Arial" pitchFamily="34" charset="0"/>
              <a:buChar char="•"/>
            </a:pPr>
            <a:r>
              <a:rPr lang="en-US" sz="2400" b="0" dirty="0" smtClean="0"/>
              <a:t>Discussion explaining why immediate compliance would cause an unreasonable hardship.</a:t>
            </a:r>
          </a:p>
          <a:p>
            <a:pPr lvl="1">
              <a:buFont typeface="Arial" pitchFamily="34" charset="0"/>
              <a:buChar char="•"/>
            </a:pPr>
            <a:r>
              <a:rPr lang="en-US" sz="2400" b="0" dirty="0" smtClean="0"/>
              <a:t>Documentation must be provided to the IPCB.</a:t>
            </a:r>
          </a:p>
          <a:p>
            <a:pPr lvl="1">
              <a:buFont typeface="Arial" pitchFamily="34" charset="0"/>
              <a:buChar char="•"/>
            </a:pPr>
            <a:r>
              <a:rPr lang="en-US" sz="2400" b="0" dirty="0" smtClean="0"/>
              <a:t>Annual report on implementation of cost-effective and reasonable BMPs must be provided to the IPCB.</a:t>
            </a:r>
          </a:p>
          <a:p>
            <a:pPr lvl="1">
              <a:buFont typeface="Arial" pitchFamily="34" charset="0"/>
              <a:buChar char="•"/>
            </a:pPr>
            <a:r>
              <a:rPr lang="en-US" sz="2400" b="0" dirty="0" smtClean="0"/>
              <a:t>BMP Training Workshops.</a:t>
            </a:r>
          </a:p>
          <a:p>
            <a:pPr lvl="1">
              <a:buFont typeface="Arial" pitchFamily="34" charset="0"/>
              <a:buChar char="•"/>
            </a:pPr>
            <a:endParaRPr lang="en-US" sz="2400" b="0" dirty="0" smtClean="0"/>
          </a:p>
          <a:p>
            <a:pPr lvl="1">
              <a:buFont typeface="Arial" pitchFamily="34" charset="0"/>
              <a:buChar char="•"/>
            </a:pPr>
            <a:endParaRPr lang="en-US" sz="2400" b="0" dirty="0"/>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0"/>
            <a:ext cx="8305800" cy="774644"/>
          </a:xfrm>
        </p:spPr>
        <p:txBody>
          <a:bodyPr>
            <a:normAutofit/>
          </a:bodyPr>
          <a:lstStyle/>
          <a:p>
            <a:pPr algn="ctr"/>
            <a:r>
              <a:rPr lang="en-US" sz="4000" dirty="0" smtClean="0"/>
              <a:t>BMP Training Workshops</a:t>
            </a:r>
            <a:endParaRPr lang="en-US" sz="4000" dirty="0">
              <a:solidFill>
                <a:schemeClr val="bg1"/>
              </a:solidFill>
            </a:endParaRPr>
          </a:p>
        </p:txBody>
      </p:sp>
      <p:sp>
        <p:nvSpPr>
          <p:cNvPr id="5" name="Content Placeholder 2"/>
          <p:cNvSpPr txBox="1">
            <a:spLocks/>
          </p:cNvSpPr>
          <p:nvPr/>
        </p:nvSpPr>
        <p:spPr>
          <a:xfrm>
            <a:off x="228600" y="2667000"/>
            <a:ext cx="8742066" cy="3429000"/>
          </a:xfrm>
          <a:prstGeom prst="rect">
            <a:avLst/>
          </a:prstGeom>
        </p:spPr>
        <p:txBody>
          <a:bodyPr/>
          <a:lstStyle/>
          <a:p>
            <a:pPr marL="274320" indent="-274320" fontAlgn="auto">
              <a:spcBef>
                <a:spcPct val="20000"/>
              </a:spcBef>
              <a:spcAft>
                <a:spcPts val="0"/>
              </a:spcAft>
              <a:buClr>
                <a:schemeClr val="bg2">
                  <a:lumMod val="20000"/>
                  <a:lumOff val="80000"/>
                </a:schemeClr>
              </a:buClr>
              <a:buSzPct val="95000"/>
              <a:buFont typeface="Wingdings 2"/>
              <a:buChar char=""/>
              <a:defRPr/>
            </a:pPr>
            <a:r>
              <a:rPr lang="en-US" sz="2200" b="0" dirty="0" smtClean="0">
                <a:latin typeface="+mn-lt"/>
              </a:rPr>
              <a:t>Begin workshops in the Fall of 2015:</a:t>
            </a:r>
          </a:p>
          <a:p>
            <a:pPr marL="731520" lvl="1" indent="-274320" fontAlgn="auto">
              <a:spcBef>
                <a:spcPct val="20000"/>
              </a:spcBef>
              <a:spcAft>
                <a:spcPts val="0"/>
              </a:spcAft>
              <a:buClr>
                <a:schemeClr val="bg2">
                  <a:lumMod val="20000"/>
                  <a:lumOff val="80000"/>
                </a:schemeClr>
              </a:buClr>
              <a:buSzPct val="95000"/>
              <a:buFont typeface="Wingdings 2"/>
              <a:buChar char=""/>
              <a:defRPr/>
            </a:pPr>
            <a:r>
              <a:rPr lang="en-US" sz="2200" b="0" dirty="0" err="1" smtClean="0">
                <a:latin typeface="+mn-lt"/>
              </a:rPr>
              <a:t>BMPs</a:t>
            </a:r>
            <a:r>
              <a:rPr lang="en-US" sz="2200" b="0" dirty="0" smtClean="0">
                <a:latin typeface="+mn-lt"/>
              </a:rPr>
              <a:t> for deicing of:</a:t>
            </a:r>
          </a:p>
          <a:p>
            <a:pPr marL="1188720" lvl="2" indent="-274320" fontAlgn="auto">
              <a:spcBef>
                <a:spcPct val="20000"/>
              </a:spcBef>
              <a:spcAft>
                <a:spcPts val="0"/>
              </a:spcAft>
              <a:buClr>
                <a:schemeClr val="bg2">
                  <a:lumMod val="20000"/>
                  <a:lumOff val="80000"/>
                </a:schemeClr>
              </a:buClr>
              <a:buSzPct val="95000"/>
              <a:buFont typeface="Wingdings 2"/>
              <a:buChar char=""/>
              <a:defRPr/>
            </a:pPr>
            <a:r>
              <a:rPr lang="en-US" sz="2200" b="0" dirty="0" smtClean="0">
                <a:latin typeface="+mn-lt"/>
              </a:rPr>
              <a:t>Roads</a:t>
            </a:r>
          </a:p>
          <a:p>
            <a:pPr marL="1188720" lvl="2" indent="-274320" fontAlgn="auto">
              <a:spcBef>
                <a:spcPct val="20000"/>
              </a:spcBef>
              <a:spcAft>
                <a:spcPts val="0"/>
              </a:spcAft>
              <a:buClr>
                <a:schemeClr val="bg2">
                  <a:lumMod val="20000"/>
                  <a:lumOff val="80000"/>
                </a:schemeClr>
              </a:buClr>
              <a:buSzPct val="95000"/>
              <a:buFont typeface="Wingdings 2"/>
              <a:buChar char=""/>
              <a:defRPr/>
            </a:pPr>
            <a:r>
              <a:rPr lang="en-US" sz="2200" b="0" dirty="0" smtClean="0">
                <a:latin typeface="+mn-lt"/>
              </a:rPr>
              <a:t>Parking lots and sidewalks</a:t>
            </a:r>
          </a:p>
          <a:p>
            <a:pPr marL="731520" lvl="1" indent="-274320" fontAlgn="auto">
              <a:spcBef>
                <a:spcPct val="20000"/>
              </a:spcBef>
              <a:spcAft>
                <a:spcPts val="0"/>
              </a:spcAft>
              <a:buClr>
                <a:schemeClr val="bg2">
                  <a:lumMod val="20000"/>
                  <a:lumOff val="80000"/>
                </a:schemeClr>
              </a:buClr>
              <a:buSzPct val="95000"/>
              <a:buFont typeface="Wingdings 2"/>
              <a:buChar char=""/>
              <a:defRPr/>
            </a:pPr>
            <a:r>
              <a:rPr lang="en-US" sz="2200" b="0" dirty="0" smtClean="0">
                <a:latin typeface="+mn-lt"/>
              </a:rPr>
              <a:t>Presenters from the Chicago area and national experts.</a:t>
            </a:r>
          </a:p>
          <a:p>
            <a:pPr marL="731520" lvl="1" indent="-274320" fontAlgn="auto">
              <a:spcBef>
                <a:spcPct val="20000"/>
              </a:spcBef>
              <a:spcAft>
                <a:spcPts val="0"/>
              </a:spcAft>
              <a:buClr>
                <a:schemeClr val="bg2">
                  <a:lumMod val="20000"/>
                  <a:lumOff val="80000"/>
                </a:schemeClr>
              </a:buClr>
              <a:buSzPct val="95000"/>
              <a:buFont typeface="Wingdings 2"/>
              <a:buChar char=""/>
              <a:defRPr/>
            </a:pPr>
            <a:r>
              <a:rPr lang="en-US" sz="2200" b="0" dirty="0" smtClean="0">
                <a:latin typeface="+mn-lt"/>
              </a:rPr>
              <a:t>Best methods, equipment and products for winter de-icing. </a:t>
            </a:r>
          </a:p>
          <a:p>
            <a:pPr marL="731520" lvl="1" indent="-274320" fontAlgn="auto">
              <a:spcBef>
                <a:spcPct val="20000"/>
              </a:spcBef>
              <a:spcAft>
                <a:spcPts val="0"/>
              </a:spcAft>
              <a:buClr>
                <a:schemeClr val="bg2">
                  <a:lumMod val="20000"/>
                  <a:lumOff val="80000"/>
                </a:schemeClr>
              </a:buClr>
              <a:buSzPct val="95000"/>
              <a:buFont typeface="Wingdings 2"/>
              <a:buChar char=""/>
              <a:defRPr/>
            </a:pPr>
            <a:r>
              <a:rPr lang="en-US" sz="2200" b="0" dirty="0" smtClean="0">
                <a:latin typeface="+mn-lt"/>
              </a:rPr>
              <a:t>Equipment demonstrations.</a:t>
            </a:r>
          </a:p>
          <a:p>
            <a:pPr marL="731520" lvl="1" indent="-274320" fontAlgn="auto">
              <a:spcBef>
                <a:spcPct val="20000"/>
              </a:spcBef>
              <a:spcAft>
                <a:spcPts val="0"/>
              </a:spcAft>
              <a:buClr>
                <a:schemeClr val="bg2">
                  <a:lumMod val="20000"/>
                  <a:lumOff val="80000"/>
                </a:schemeClr>
              </a:buClr>
              <a:buSzPct val="95000"/>
              <a:defRPr/>
            </a:pPr>
            <a:endParaRPr lang="en-US" sz="2200" b="0" dirty="0" smtClean="0">
              <a:latin typeface="+mn-lt"/>
            </a:endParaRPr>
          </a:p>
          <a:p>
            <a:pPr marL="731520" lvl="1" indent="-274320" fontAlgn="auto">
              <a:spcBef>
                <a:spcPct val="20000"/>
              </a:spcBef>
              <a:spcAft>
                <a:spcPts val="0"/>
              </a:spcAft>
              <a:buClr>
                <a:schemeClr val="bg2">
                  <a:lumMod val="20000"/>
                  <a:lumOff val="80000"/>
                </a:schemeClr>
              </a:buClr>
              <a:buSzPct val="95000"/>
              <a:defRPr/>
            </a:pPr>
            <a:endParaRPr lang="en-US" sz="2000" b="0" dirty="0" smtClean="0">
              <a:latin typeface="+mn-lt"/>
            </a:endParaRP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0"/>
            <a:ext cx="8305800" cy="774644"/>
          </a:xfrm>
        </p:spPr>
        <p:txBody>
          <a:bodyPr>
            <a:normAutofit/>
          </a:bodyPr>
          <a:lstStyle/>
          <a:p>
            <a:pPr algn="ctr"/>
            <a:r>
              <a:rPr lang="en-US" sz="4000" dirty="0" smtClean="0"/>
              <a:t>Work Group</a:t>
            </a:r>
            <a:endParaRPr lang="en-US" sz="4000" dirty="0">
              <a:solidFill>
                <a:schemeClr val="bg1"/>
              </a:solidFill>
            </a:endParaRPr>
          </a:p>
        </p:txBody>
      </p:sp>
      <p:sp>
        <p:nvSpPr>
          <p:cNvPr id="5" name="Content Placeholder 2"/>
          <p:cNvSpPr txBox="1">
            <a:spLocks/>
          </p:cNvSpPr>
          <p:nvPr/>
        </p:nvSpPr>
        <p:spPr>
          <a:xfrm>
            <a:off x="228600" y="2819400"/>
            <a:ext cx="8742066" cy="3733800"/>
          </a:xfrm>
          <a:prstGeom prst="rect">
            <a:avLst/>
          </a:prstGeom>
        </p:spPr>
        <p:txBody>
          <a:bodyPr/>
          <a:lstStyle/>
          <a:p>
            <a:pPr>
              <a:buFont typeface="Arial" pitchFamily="34" charset="0"/>
              <a:buChar char="•"/>
            </a:pPr>
            <a:r>
              <a:rPr lang="en-US" sz="2400" b="0" dirty="0" smtClean="0"/>
              <a:t> Social and Economic Impact Committee:</a:t>
            </a:r>
          </a:p>
          <a:p>
            <a:pPr lvl="1">
              <a:buFont typeface="Arial" pitchFamily="34" charset="0"/>
              <a:buChar char="•"/>
            </a:pPr>
            <a:r>
              <a:rPr lang="en-US" sz="2400" b="0" dirty="0" smtClean="0"/>
              <a:t>Social impact analysis.</a:t>
            </a:r>
          </a:p>
          <a:p>
            <a:pPr lvl="1">
              <a:buFont typeface="Arial" pitchFamily="34" charset="0"/>
              <a:buChar char="•"/>
            </a:pPr>
            <a:r>
              <a:rPr lang="en-US" sz="2400" b="0" dirty="0" smtClean="0"/>
              <a:t>Economic impact analysis.</a:t>
            </a:r>
          </a:p>
          <a:p>
            <a:pPr lvl="1">
              <a:buFont typeface="Arial" pitchFamily="34" charset="0"/>
              <a:buChar char="•"/>
            </a:pPr>
            <a:r>
              <a:rPr lang="en-US" sz="2400" b="0" dirty="0" smtClean="0"/>
              <a:t>Documentation.</a:t>
            </a:r>
          </a:p>
          <a:p>
            <a:pPr lvl="1">
              <a:buFont typeface="Arial" pitchFamily="34" charset="0"/>
              <a:buChar char="•"/>
            </a:pPr>
            <a:endParaRPr lang="en-US" sz="2400" b="0" dirty="0"/>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0"/>
            <a:ext cx="8305800" cy="774644"/>
          </a:xfrm>
        </p:spPr>
        <p:txBody>
          <a:bodyPr>
            <a:normAutofit/>
          </a:bodyPr>
          <a:lstStyle/>
          <a:p>
            <a:pPr algn="ctr"/>
            <a:r>
              <a:rPr lang="en-US" sz="4000" dirty="0" smtClean="0"/>
              <a:t>Work Group</a:t>
            </a:r>
            <a:endParaRPr lang="en-US" sz="4000" dirty="0">
              <a:solidFill>
                <a:schemeClr val="bg1"/>
              </a:solidFill>
            </a:endParaRPr>
          </a:p>
        </p:txBody>
      </p:sp>
      <p:sp>
        <p:nvSpPr>
          <p:cNvPr id="5" name="Content Placeholder 2"/>
          <p:cNvSpPr txBox="1">
            <a:spLocks/>
          </p:cNvSpPr>
          <p:nvPr/>
        </p:nvSpPr>
        <p:spPr>
          <a:xfrm>
            <a:off x="228600" y="2286000"/>
            <a:ext cx="8742066" cy="4267200"/>
          </a:xfrm>
          <a:prstGeom prst="rect">
            <a:avLst/>
          </a:prstGeom>
        </p:spPr>
        <p:txBody>
          <a:bodyPr/>
          <a:lstStyle/>
          <a:p>
            <a:pPr>
              <a:buFont typeface="Arial" pitchFamily="34" charset="0"/>
              <a:buChar char="•"/>
            </a:pPr>
            <a:r>
              <a:rPr lang="en-US" sz="2400" b="0" dirty="0" smtClean="0"/>
              <a:t> Legal Committee:</a:t>
            </a:r>
          </a:p>
          <a:p>
            <a:pPr lvl="1">
              <a:buFont typeface="Arial" pitchFamily="34" charset="0"/>
              <a:buChar char="•"/>
            </a:pPr>
            <a:r>
              <a:rPr lang="en-US" sz="2400" b="0" dirty="0" smtClean="0"/>
              <a:t>Determine variance conditions.</a:t>
            </a:r>
          </a:p>
          <a:p>
            <a:pPr lvl="2">
              <a:buFont typeface="Arial" pitchFamily="34" charset="0"/>
              <a:buChar char="•"/>
            </a:pPr>
            <a:r>
              <a:rPr lang="en-US" sz="2400" b="0" dirty="0" smtClean="0"/>
              <a:t>Type of variance.</a:t>
            </a:r>
          </a:p>
          <a:p>
            <a:pPr lvl="2">
              <a:buFont typeface="Arial" pitchFamily="34" charset="0"/>
              <a:buChar char="•"/>
            </a:pPr>
            <a:r>
              <a:rPr lang="en-US" sz="2400" b="0" dirty="0" smtClean="0"/>
              <a:t>Time frame.</a:t>
            </a:r>
          </a:p>
          <a:p>
            <a:pPr lvl="2">
              <a:buFont typeface="Arial" pitchFamily="34" charset="0"/>
              <a:buChar char="•"/>
            </a:pPr>
            <a:r>
              <a:rPr lang="en-US" sz="2400" b="0" dirty="0" smtClean="0"/>
              <a:t>Terms.</a:t>
            </a:r>
          </a:p>
          <a:p>
            <a:pPr lvl="2">
              <a:buFont typeface="Arial" pitchFamily="34" charset="0"/>
              <a:buChar char="•"/>
            </a:pPr>
            <a:r>
              <a:rPr lang="en-US" sz="2400" b="0" dirty="0" smtClean="0"/>
              <a:t>Effective date.</a:t>
            </a:r>
          </a:p>
          <a:p>
            <a:pPr lvl="1">
              <a:buFont typeface="Arial" pitchFamily="34" charset="0"/>
              <a:buChar char="•"/>
            </a:pPr>
            <a:r>
              <a:rPr lang="en-US" sz="2400" b="0" dirty="0" smtClean="0"/>
              <a:t>Prepare the petition, using information from committees.</a:t>
            </a:r>
          </a:p>
          <a:p>
            <a:pPr lvl="1">
              <a:buFont typeface="Arial" pitchFamily="34" charset="0"/>
              <a:buChar char="•"/>
            </a:pPr>
            <a:r>
              <a:rPr lang="en-US" sz="2400" b="0" dirty="0" smtClean="0"/>
              <a:t>Filing of petition.</a:t>
            </a:r>
          </a:p>
          <a:p>
            <a:pPr lvl="1">
              <a:buFont typeface="Arial" pitchFamily="34" charset="0"/>
              <a:buChar char="•"/>
            </a:pPr>
            <a:r>
              <a:rPr lang="en-US" sz="2400" b="0" dirty="0" smtClean="0"/>
              <a:t>Annual report to the IPCB describing steps taken to meet the requirements of the variance, using information from committees.</a:t>
            </a:r>
          </a:p>
          <a:p>
            <a:pPr lvl="1">
              <a:buFont typeface="Arial" pitchFamily="34" charset="0"/>
              <a:buChar char="•"/>
            </a:pPr>
            <a:endParaRPr lang="en-US" sz="2400" b="0" dirty="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0"/>
            <a:ext cx="8305800" cy="774644"/>
          </a:xfrm>
        </p:spPr>
        <p:txBody>
          <a:bodyPr>
            <a:normAutofit/>
          </a:bodyPr>
          <a:lstStyle/>
          <a:p>
            <a:pPr algn="ctr"/>
            <a:r>
              <a:rPr lang="en-US" sz="4000" dirty="0" smtClean="0">
                <a:solidFill>
                  <a:schemeClr val="bg1"/>
                </a:solidFill>
              </a:rPr>
              <a:t>Agenda</a:t>
            </a:r>
            <a:endParaRPr lang="en-US" sz="4000" dirty="0">
              <a:solidFill>
                <a:schemeClr val="bg1"/>
              </a:solidFill>
            </a:endParaRPr>
          </a:p>
        </p:txBody>
      </p:sp>
      <p:sp>
        <p:nvSpPr>
          <p:cNvPr id="5" name="Content Placeholder 2"/>
          <p:cNvSpPr txBox="1">
            <a:spLocks/>
          </p:cNvSpPr>
          <p:nvPr/>
        </p:nvSpPr>
        <p:spPr>
          <a:xfrm>
            <a:off x="228600" y="2971800"/>
            <a:ext cx="8742066" cy="3581400"/>
          </a:xfrm>
          <a:prstGeom prst="rect">
            <a:avLst/>
          </a:prstGeom>
        </p:spPr>
        <p:txBody>
          <a:bodyPr/>
          <a:lstStyle/>
          <a:p>
            <a:pPr>
              <a:buFont typeface="Arial" pitchFamily="34" charset="0"/>
              <a:buChar char="•"/>
            </a:pPr>
            <a:r>
              <a:rPr lang="en-US" sz="2400" b="0" dirty="0" smtClean="0"/>
              <a:t> Introduction </a:t>
            </a:r>
          </a:p>
          <a:p>
            <a:pPr lvl="1">
              <a:buFont typeface="Arial" pitchFamily="34" charset="0"/>
              <a:buChar char="•"/>
            </a:pPr>
            <a:r>
              <a:rPr lang="en-US" sz="2400" b="0" dirty="0" smtClean="0"/>
              <a:t> Rulemaking</a:t>
            </a:r>
          </a:p>
          <a:p>
            <a:pPr lvl="1">
              <a:buFont typeface="Arial" pitchFamily="34" charset="0"/>
              <a:buChar char="•"/>
            </a:pPr>
            <a:r>
              <a:rPr lang="en-US" sz="2400" b="0" dirty="0" smtClean="0"/>
              <a:t> Variance process</a:t>
            </a:r>
          </a:p>
          <a:p>
            <a:pPr lvl="1">
              <a:buFont typeface="Arial" pitchFamily="34" charset="0"/>
              <a:buChar char="•"/>
            </a:pPr>
            <a:r>
              <a:rPr lang="en-US" sz="2400" b="0" dirty="0" smtClean="0"/>
              <a:t> Water quality data</a:t>
            </a:r>
          </a:p>
          <a:p>
            <a:pPr lvl="1">
              <a:buFont typeface="Arial" pitchFamily="34" charset="0"/>
              <a:buChar char="•"/>
            </a:pPr>
            <a:endParaRPr lang="en-US" sz="2400" b="0" dirty="0"/>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0"/>
            <a:ext cx="8305800" cy="774644"/>
          </a:xfrm>
        </p:spPr>
        <p:txBody>
          <a:bodyPr>
            <a:normAutofit/>
          </a:bodyPr>
          <a:lstStyle/>
          <a:p>
            <a:pPr algn="ctr"/>
            <a:r>
              <a:rPr lang="en-US" sz="4000" dirty="0" smtClean="0"/>
              <a:t>Next Steps</a:t>
            </a:r>
            <a:endParaRPr lang="en-US" sz="4000" dirty="0">
              <a:solidFill>
                <a:schemeClr val="bg1"/>
              </a:solidFill>
            </a:endParaRPr>
          </a:p>
        </p:txBody>
      </p:sp>
      <p:sp>
        <p:nvSpPr>
          <p:cNvPr id="5" name="Content Placeholder 2"/>
          <p:cNvSpPr txBox="1">
            <a:spLocks/>
          </p:cNvSpPr>
          <p:nvPr/>
        </p:nvSpPr>
        <p:spPr>
          <a:xfrm>
            <a:off x="228600" y="2667000"/>
            <a:ext cx="8742066" cy="3810000"/>
          </a:xfrm>
          <a:prstGeom prst="rect">
            <a:avLst/>
          </a:prstGeom>
        </p:spPr>
        <p:txBody>
          <a:bodyPr/>
          <a:lstStyle/>
          <a:p>
            <a:pPr marL="274320" indent="-274320" fontAlgn="auto">
              <a:spcBef>
                <a:spcPct val="20000"/>
              </a:spcBef>
              <a:spcAft>
                <a:spcPts val="0"/>
              </a:spcAft>
              <a:buClr>
                <a:schemeClr val="bg2">
                  <a:lumMod val="20000"/>
                  <a:lumOff val="80000"/>
                </a:schemeClr>
              </a:buClr>
              <a:buSzPct val="95000"/>
              <a:buFont typeface="Wingdings 2"/>
              <a:buChar char=""/>
              <a:defRPr/>
            </a:pPr>
            <a:r>
              <a:rPr lang="en-US" sz="2200" b="0" dirty="0" smtClean="0">
                <a:latin typeface="+mn-lt"/>
              </a:rPr>
              <a:t>Stakeholders are requested to complete their surveys.</a:t>
            </a:r>
          </a:p>
          <a:p>
            <a:pPr marL="274320" indent="-274320" fontAlgn="auto">
              <a:spcBef>
                <a:spcPct val="20000"/>
              </a:spcBef>
              <a:spcAft>
                <a:spcPts val="0"/>
              </a:spcAft>
              <a:buClr>
                <a:schemeClr val="bg2">
                  <a:lumMod val="20000"/>
                  <a:lumOff val="80000"/>
                </a:schemeClr>
              </a:buClr>
              <a:buSzPct val="95000"/>
              <a:buFont typeface="Wingdings 2"/>
              <a:buChar char=""/>
              <a:defRPr/>
            </a:pPr>
            <a:r>
              <a:rPr lang="en-US" sz="2200" b="0" dirty="0" smtClean="0">
                <a:latin typeface="+mn-lt"/>
              </a:rPr>
              <a:t>Stakeholders are requested to sign-up to participate in one or more committees.</a:t>
            </a:r>
          </a:p>
          <a:p>
            <a:pPr marL="274320" indent="-274320" fontAlgn="auto">
              <a:spcBef>
                <a:spcPct val="20000"/>
              </a:spcBef>
              <a:spcAft>
                <a:spcPts val="0"/>
              </a:spcAft>
              <a:buClr>
                <a:schemeClr val="bg2">
                  <a:lumMod val="20000"/>
                  <a:lumOff val="80000"/>
                </a:schemeClr>
              </a:buClr>
              <a:buSzPct val="95000"/>
              <a:buFont typeface="Wingdings 2"/>
              <a:buChar char=""/>
              <a:defRPr/>
            </a:pPr>
            <a:r>
              <a:rPr lang="en-US" sz="2200" b="0" dirty="0" smtClean="0">
                <a:latin typeface="+mn-lt"/>
              </a:rPr>
              <a:t>Committees will convene to start working on their charges and timelines.</a:t>
            </a:r>
          </a:p>
          <a:p>
            <a:pPr marL="274320" indent="-274320" fontAlgn="auto">
              <a:spcBef>
                <a:spcPct val="20000"/>
              </a:spcBef>
              <a:spcAft>
                <a:spcPts val="0"/>
              </a:spcAft>
              <a:buClr>
                <a:schemeClr val="bg2">
                  <a:lumMod val="20000"/>
                  <a:lumOff val="80000"/>
                </a:schemeClr>
              </a:buClr>
              <a:buSzPct val="95000"/>
              <a:buFont typeface="Wingdings 2"/>
              <a:buChar char=""/>
              <a:defRPr/>
            </a:pPr>
            <a:r>
              <a:rPr lang="en-US" sz="2200" b="0" dirty="0" smtClean="0">
                <a:solidFill>
                  <a:schemeClr val="bg1"/>
                </a:solidFill>
                <a:latin typeface="+mn-lt"/>
                <a:cs typeface="+mn-cs"/>
              </a:rPr>
              <a:t>Best management practices committee will start working on the Fall Workshop.</a:t>
            </a:r>
          </a:p>
          <a:p>
            <a:pPr marL="731520" lvl="1" indent="-274320" fontAlgn="auto">
              <a:spcBef>
                <a:spcPct val="20000"/>
              </a:spcBef>
              <a:spcAft>
                <a:spcPts val="0"/>
              </a:spcAft>
              <a:buClr>
                <a:schemeClr val="bg2">
                  <a:lumMod val="20000"/>
                  <a:lumOff val="80000"/>
                </a:schemeClr>
              </a:buClr>
              <a:buSzPct val="95000"/>
              <a:defRPr/>
            </a:pPr>
            <a:endParaRPr lang="en-US" sz="2000" b="0" dirty="0" smtClean="0">
              <a:latin typeface="+mn-lt"/>
            </a:endParaRP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0"/>
            <a:ext cx="8229600" cy="1143000"/>
          </a:xfrm>
        </p:spPr>
        <p:txBody>
          <a:bodyPr/>
          <a:lstStyle/>
          <a:p>
            <a:pPr algn="ctr"/>
            <a:r>
              <a:rPr lang="en-US" dirty="0" smtClean="0"/>
              <a:t>Q/A</a:t>
            </a:r>
            <a:br>
              <a:rPr lang="en-US" dirty="0" smtClean="0"/>
            </a:br>
            <a:r>
              <a:rPr lang="en-US" dirty="0" smtClean="0"/>
              <a:t>Thank you!</a:t>
            </a:r>
            <a:endParaRPr lang="en-US" dirty="0"/>
          </a:p>
        </p:txBody>
      </p:sp>
      <p:sp>
        <p:nvSpPr>
          <p:cNvPr id="3" name="Content Placeholder 2"/>
          <p:cNvSpPr>
            <a:spLocks noGrp="1"/>
          </p:cNvSpPr>
          <p:nvPr>
            <p:ph idx="1"/>
          </p:nvPr>
        </p:nvSpPr>
        <p:spPr>
          <a:xfrm>
            <a:off x="533400" y="2971801"/>
            <a:ext cx="8229600" cy="3657600"/>
          </a:xfrm>
        </p:spPr>
        <p:txBody>
          <a:bodyPr/>
          <a:lstStyle/>
          <a:p>
            <a:pPr marL="674370" lvl="1" indent="-274320" eaLnBrk="1" fontAlgn="auto" hangingPunct="1">
              <a:spcAft>
                <a:spcPts val="0"/>
              </a:spcAft>
              <a:buClr>
                <a:schemeClr val="bg2">
                  <a:lumMod val="20000"/>
                  <a:lumOff val="80000"/>
                </a:schemeClr>
              </a:buClr>
              <a:buSzPct val="95000"/>
              <a:buFont typeface="Wingdings 2"/>
              <a:buChar char=""/>
              <a:defRPr/>
            </a:pPr>
            <a:r>
              <a:rPr lang="en-US" sz="2000" dirty="0" smtClean="0"/>
              <a:t>Tony Quintanilla, MWRD: </a:t>
            </a:r>
          </a:p>
          <a:p>
            <a:pPr marL="1074420" lvl="2" indent="-274320" eaLnBrk="1" fontAlgn="auto" hangingPunct="1">
              <a:spcAft>
                <a:spcPts val="0"/>
              </a:spcAft>
              <a:buClr>
                <a:schemeClr val="bg2">
                  <a:lumMod val="20000"/>
                  <a:lumOff val="80000"/>
                </a:schemeClr>
              </a:buClr>
              <a:buSzPct val="95000"/>
              <a:buFont typeface="Wingdings 2"/>
              <a:buChar char=""/>
              <a:defRPr/>
            </a:pPr>
            <a:r>
              <a:rPr lang="en-US" sz="2000" dirty="0" smtClean="0">
                <a:hlinkClick r:id="rId2"/>
              </a:rPr>
              <a:t>antonio.quintanilla@mwrd.org</a:t>
            </a:r>
            <a:r>
              <a:rPr lang="en-US" sz="2000" dirty="0" smtClean="0"/>
              <a:t>  </a:t>
            </a:r>
          </a:p>
          <a:p>
            <a:pPr marL="1074420" lvl="2" indent="-274320" eaLnBrk="1" fontAlgn="auto" hangingPunct="1">
              <a:spcAft>
                <a:spcPts val="0"/>
              </a:spcAft>
              <a:buClr>
                <a:schemeClr val="bg2">
                  <a:lumMod val="20000"/>
                  <a:lumOff val="80000"/>
                </a:schemeClr>
              </a:buClr>
              <a:buSzPct val="95000"/>
              <a:buFont typeface="Wingdings 2"/>
              <a:buChar char=""/>
              <a:defRPr/>
            </a:pPr>
            <a:r>
              <a:rPr lang="en-US" sz="2000" dirty="0" smtClean="0"/>
              <a:t>(312) 751-5102</a:t>
            </a:r>
          </a:p>
          <a:p>
            <a:pPr marL="674370" lvl="1" indent="-274320" eaLnBrk="1" fontAlgn="auto" hangingPunct="1">
              <a:spcAft>
                <a:spcPts val="0"/>
              </a:spcAft>
              <a:buClr>
                <a:schemeClr val="bg2">
                  <a:lumMod val="20000"/>
                  <a:lumOff val="80000"/>
                </a:schemeClr>
              </a:buClr>
              <a:buSzPct val="95000"/>
              <a:buFont typeface="Wingdings 2"/>
              <a:buChar char=""/>
              <a:defRPr/>
            </a:pPr>
            <a:r>
              <a:rPr lang="en-US" sz="2000" dirty="0" smtClean="0"/>
              <a:t>Sanjay Sofat, IEPA: </a:t>
            </a:r>
          </a:p>
          <a:p>
            <a:pPr marL="1074420" lvl="2" indent="-274320" eaLnBrk="1" fontAlgn="auto" hangingPunct="1">
              <a:spcAft>
                <a:spcPts val="0"/>
              </a:spcAft>
              <a:buClr>
                <a:schemeClr val="bg2">
                  <a:lumMod val="20000"/>
                  <a:lumOff val="80000"/>
                </a:schemeClr>
              </a:buClr>
              <a:buSzPct val="95000"/>
              <a:buFont typeface="Wingdings 2"/>
              <a:buChar char=""/>
              <a:defRPr/>
            </a:pPr>
            <a:r>
              <a:rPr lang="en-US" sz="2000" dirty="0" smtClean="0">
                <a:hlinkClick r:id="rId3"/>
              </a:rPr>
              <a:t>sanjay.sofat@illinois.gov</a:t>
            </a:r>
            <a:endParaRPr lang="en-US" sz="2000" dirty="0" smtClean="0"/>
          </a:p>
          <a:p>
            <a:pPr marL="1074420" lvl="2" indent="-274320" eaLnBrk="1" fontAlgn="auto" hangingPunct="1">
              <a:spcAft>
                <a:spcPts val="0"/>
              </a:spcAft>
              <a:buClr>
                <a:schemeClr val="bg2">
                  <a:lumMod val="20000"/>
                  <a:lumOff val="80000"/>
                </a:schemeClr>
              </a:buClr>
              <a:buSzPct val="95000"/>
              <a:buFont typeface="Wingdings 2"/>
              <a:buChar char=""/>
              <a:defRPr/>
            </a:pPr>
            <a:r>
              <a:rPr lang="en-US" sz="2000" dirty="0" smtClean="0"/>
              <a:t>(217) 782-3397</a:t>
            </a:r>
          </a:p>
          <a:p>
            <a:pPr marL="1074420" lvl="2" indent="-274320" eaLnBrk="1" fontAlgn="auto" hangingPunct="1">
              <a:spcAft>
                <a:spcPts val="0"/>
              </a:spcAft>
              <a:buClr>
                <a:schemeClr val="bg2">
                  <a:lumMod val="20000"/>
                  <a:lumOff val="80000"/>
                </a:schemeClr>
              </a:buClr>
              <a:buSzPct val="95000"/>
              <a:buFont typeface="Wingdings 2"/>
              <a:buChar char=""/>
              <a:defRPr/>
            </a:pPr>
            <a:endParaRPr lang="en-US" sz="2000" dirty="0" smtClean="0"/>
          </a:p>
          <a:p>
            <a:pPr marL="1074420" lvl="2" indent="-274320" eaLnBrk="1" fontAlgn="auto" hangingPunct="1">
              <a:spcAft>
                <a:spcPts val="0"/>
              </a:spcAft>
              <a:buClr>
                <a:schemeClr val="bg2">
                  <a:lumMod val="20000"/>
                  <a:lumOff val="80000"/>
                </a:schemeClr>
              </a:buClr>
              <a:buSzPct val="95000"/>
              <a:buFont typeface="Wingdings 2"/>
              <a:buChar char=""/>
              <a:defRPr/>
            </a:pPr>
            <a:endParaRPr lang="en-US" sz="2000" dirty="0" smtClean="0"/>
          </a:p>
          <a:p>
            <a:pPr marL="274320" indent="-274320" algn="ctr" eaLnBrk="1" fontAlgn="auto" hangingPunct="1">
              <a:spcAft>
                <a:spcPts val="0"/>
              </a:spcAft>
              <a:buClr>
                <a:schemeClr val="bg2">
                  <a:lumMod val="20000"/>
                  <a:lumOff val="80000"/>
                </a:schemeClr>
              </a:buClr>
              <a:buSzPct val="95000"/>
              <a:buNone/>
              <a:defRPr/>
            </a:pPr>
            <a:r>
              <a:rPr lang="en-US" dirty="0" smtClean="0">
                <a:solidFill>
                  <a:srgbClr val="FFFF00"/>
                </a:solidFill>
              </a:rPr>
              <a:t>Proceedings are being video recorded and will be made available at chlorides.mwrd.org</a:t>
            </a:r>
          </a:p>
          <a:p>
            <a:pPr marL="1074420" lvl="2" indent="-274320" eaLnBrk="1" fontAlgn="auto" hangingPunct="1">
              <a:spcAft>
                <a:spcPts val="0"/>
              </a:spcAft>
              <a:buClr>
                <a:schemeClr val="bg2">
                  <a:lumMod val="20000"/>
                  <a:lumOff val="80000"/>
                </a:schemeClr>
              </a:buClr>
              <a:buSzPct val="95000"/>
              <a:buNone/>
              <a:defRPr/>
            </a:pPr>
            <a:endParaRPr lang="en-US" sz="2000" dirty="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email"/>
          <a:srcRect/>
          <a:stretch>
            <a:fillRect/>
          </a:stretch>
        </p:blipFill>
        <p:spPr bwMode="auto">
          <a:xfrm>
            <a:off x="3676650" y="76200"/>
            <a:ext cx="5314950" cy="6626067"/>
          </a:xfrm>
          <a:prstGeom prst="rect">
            <a:avLst/>
          </a:prstGeom>
          <a:noFill/>
          <a:ln w="9525">
            <a:noFill/>
            <a:miter lim="800000"/>
            <a:headEnd/>
            <a:tailEnd/>
          </a:ln>
        </p:spPr>
      </p:pic>
      <p:sp>
        <p:nvSpPr>
          <p:cNvPr id="4" name="TextBox 3"/>
          <p:cNvSpPr txBox="1"/>
          <p:nvPr/>
        </p:nvSpPr>
        <p:spPr>
          <a:xfrm>
            <a:off x="381000" y="1143000"/>
            <a:ext cx="3124200" cy="3046988"/>
          </a:xfrm>
          <a:prstGeom prst="rect">
            <a:avLst/>
          </a:prstGeom>
          <a:noFill/>
        </p:spPr>
        <p:txBody>
          <a:bodyPr wrap="square" rtlCol="0">
            <a:spAutoFit/>
          </a:bodyPr>
          <a:lstStyle/>
          <a:p>
            <a:r>
              <a:rPr lang="en-US" dirty="0" smtClean="0">
                <a:solidFill>
                  <a:schemeClr val="tx1"/>
                </a:solidFill>
              </a:rPr>
              <a:t>Chicago Area Waterway System (CAWS) Watersheds: </a:t>
            </a:r>
          </a:p>
          <a:p>
            <a:pPr>
              <a:buFont typeface="Arial" pitchFamily="34" charset="0"/>
              <a:buChar char="•"/>
            </a:pPr>
            <a:r>
              <a:rPr lang="en-US" sz="2400" dirty="0" smtClean="0">
                <a:solidFill>
                  <a:schemeClr val="tx1"/>
                </a:solidFill>
              </a:rPr>
              <a:t> Chicago River </a:t>
            </a:r>
          </a:p>
          <a:p>
            <a:pPr>
              <a:buFont typeface="Arial" pitchFamily="34" charset="0"/>
              <a:buChar char="•"/>
            </a:pPr>
            <a:r>
              <a:rPr lang="en-US" sz="2400" dirty="0" smtClean="0">
                <a:solidFill>
                  <a:schemeClr val="tx1"/>
                </a:solidFill>
              </a:rPr>
              <a:t> Calumet River </a:t>
            </a:r>
          </a:p>
          <a:p>
            <a:pPr>
              <a:buFont typeface="Arial" pitchFamily="34" charset="0"/>
              <a:buChar char="•"/>
            </a:pPr>
            <a:r>
              <a:rPr lang="en-US" sz="2400" dirty="0" smtClean="0">
                <a:solidFill>
                  <a:schemeClr val="tx1"/>
                </a:solidFill>
              </a:rPr>
              <a:t> Cal-Sag Channel</a:t>
            </a:r>
          </a:p>
        </p:txBody>
      </p:sp>
      <p:sp>
        <p:nvSpPr>
          <p:cNvPr id="6" name="Oval 5"/>
          <p:cNvSpPr/>
          <p:nvPr/>
        </p:nvSpPr>
        <p:spPr bwMode="auto">
          <a:xfrm>
            <a:off x="5638800" y="0"/>
            <a:ext cx="2362200" cy="66294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000" b="1" i="0" u="none" strike="noStrike" cap="none" normalizeH="0" baseline="0" smtClean="0">
              <a:ln>
                <a:noFill/>
              </a:ln>
              <a:solidFill>
                <a:schemeClr val="bg1"/>
              </a:solidFill>
              <a:effectLst/>
              <a:latin typeface="Arial" charset="0"/>
            </a:endParaRPr>
          </a:p>
        </p:txBody>
      </p:sp>
      <p:sp>
        <p:nvSpPr>
          <p:cNvPr id="7" name="Oval 6"/>
          <p:cNvSpPr/>
          <p:nvPr/>
        </p:nvSpPr>
        <p:spPr bwMode="auto">
          <a:xfrm>
            <a:off x="5791200" y="685800"/>
            <a:ext cx="1905000" cy="53340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000" b="1" i="0" u="none" strike="noStrike" cap="none" normalizeH="0" baseline="0" smtClean="0">
              <a:ln>
                <a:noFill/>
              </a:ln>
              <a:solidFill>
                <a:schemeClr val="bg1"/>
              </a:solidFill>
              <a:effectLst/>
              <a:latin typeface="Arial" charset="0"/>
            </a:endParaRPr>
          </a:p>
        </p:txBody>
      </p:sp>
      <p:sp>
        <p:nvSpPr>
          <p:cNvPr id="8" name="Oval 7"/>
          <p:cNvSpPr/>
          <p:nvPr/>
        </p:nvSpPr>
        <p:spPr bwMode="auto">
          <a:xfrm rot="20839208">
            <a:off x="6069426" y="470786"/>
            <a:ext cx="1719146" cy="5641591"/>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000" b="1" i="0" u="none" strike="noStrike" cap="none" normalizeH="0" baseline="0" smtClean="0">
              <a:ln>
                <a:noFill/>
              </a:ln>
              <a:solidFill>
                <a:schemeClr val="bg1"/>
              </a:solidFill>
              <a:effectLst/>
              <a:latin typeface="Arial"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0"/>
            <a:ext cx="8305800" cy="774644"/>
          </a:xfrm>
        </p:spPr>
        <p:txBody>
          <a:bodyPr>
            <a:normAutofit/>
          </a:bodyPr>
          <a:lstStyle/>
          <a:p>
            <a:pPr algn="ctr"/>
            <a:r>
              <a:rPr lang="en-US" sz="4000" dirty="0" smtClean="0"/>
              <a:t>Rulemaking</a:t>
            </a:r>
            <a:endParaRPr lang="en-US" sz="4000" dirty="0">
              <a:solidFill>
                <a:schemeClr val="bg1"/>
              </a:solidFill>
            </a:endParaRPr>
          </a:p>
        </p:txBody>
      </p:sp>
      <p:sp>
        <p:nvSpPr>
          <p:cNvPr id="5" name="Content Placeholder 2"/>
          <p:cNvSpPr txBox="1">
            <a:spLocks/>
          </p:cNvSpPr>
          <p:nvPr/>
        </p:nvSpPr>
        <p:spPr>
          <a:xfrm>
            <a:off x="152400" y="2819400"/>
            <a:ext cx="8742066" cy="3962400"/>
          </a:xfrm>
          <a:prstGeom prst="rect">
            <a:avLst/>
          </a:prstGeom>
        </p:spPr>
        <p:txBody>
          <a:bodyPr/>
          <a:lstStyle/>
          <a:p>
            <a:pPr marL="274320" marR="0" lvl="0" indent="-274320" algn="l" defTabSz="914400" rtl="0" eaLnBrk="1" fontAlgn="auto" latinLnBrk="0" hangingPunct="1">
              <a:lnSpc>
                <a:spcPct val="100000"/>
              </a:lnSpc>
              <a:spcBef>
                <a:spcPct val="20000"/>
              </a:spcBef>
              <a:spcAft>
                <a:spcPts val="0"/>
              </a:spcAft>
              <a:buClr>
                <a:schemeClr val="bg2">
                  <a:lumMod val="20000"/>
                  <a:lumOff val="80000"/>
                </a:schemeClr>
              </a:buClr>
              <a:buSzPct val="95000"/>
              <a:buFont typeface="Wingdings 2"/>
              <a:buChar char=""/>
              <a:tabLst/>
              <a:defRPr/>
            </a:pPr>
            <a:r>
              <a:rPr lang="en-US" sz="2200" b="0" dirty="0" smtClean="0">
                <a:latin typeface="+mn-lt"/>
              </a:rPr>
              <a:t>Use Attainability Analysis (UAA) Rulemaking – Docket R2008-09, </a:t>
            </a:r>
            <a:r>
              <a:rPr lang="en-US" sz="2200" b="0" dirty="0" err="1" smtClean="0">
                <a:latin typeface="+mn-lt"/>
              </a:rPr>
              <a:t>Subdocked</a:t>
            </a:r>
            <a:r>
              <a:rPr lang="en-US" sz="2200" b="0" dirty="0" smtClean="0">
                <a:latin typeface="+mn-lt"/>
              </a:rPr>
              <a:t> D.</a:t>
            </a:r>
          </a:p>
          <a:p>
            <a:pPr marL="274320" marR="0" lvl="0" indent="-274320" algn="l" defTabSz="914400" rtl="0" eaLnBrk="1" fontAlgn="auto" latinLnBrk="0" hangingPunct="1">
              <a:lnSpc>
                <a:spcPct val="100000"/>
              </a:lnSpc>
              <a:spcBef>
                <a:spcPct val="20000"/>
              </a:spcBef>
              <a:spcAft>
                <a:spcPts val="0"/>
              </a:spcAft>
              <a:buClr>
                <a:schemeClr val="bg2">
                  <a:lumMod val="20000"/>
                  <a:lumOff val="80000"/>
                </a:schemeClr>
              </a:buClr>
              <a:buSzPct val="95000"/>
              <a:buFont typeface="Wingdings 2"/>
              <a:buChar char=""/>
              <a:tabLst/>
              <a:defRPr/>
            </a:pPr>
            <a:r>
              <a:rPr lang="en-US" sz="2200" b="0" dirty="0" smtClean="0">
                <a:latin typeface="+mn-lt"/>
              </a:rPr>
              <a:t>Illinois Pollution Control Board (IPCB)  has adopted final water quality standards for the CAWS and Lower Des Plaines watersheds, effective July 1, 2015. </a:t>
            </a:r>
          </a:p>
          <a:p>
            <a:pPr marL="274320" marR="0" lvl="0" indent="-274320" algn="l" defTabSz="914400" rtl="0" eaLnBrk="1" fontAlgn="auto" latinLnBrk="0" hangingPunct="1">
              <a:lnSpc>
                <a:spcPct val="100000"/>
              </a:lnSpc>
              <a:spcBef>
                <a:spcPct val="20000"/>
              </a:spcBef>
              <a:spcAft>
                <a:spcPts val="0"/>
              </a:spcAft>
              <a:buClr>
                <a:schemeClr val="bg2">
                  <a:lumMod val="20000"/>
                  <a:lumOff val="80000"/>
                </a:schemeClr>
              </a:buClr>
              <a:buSzPct val="95000"/>
              <a:buFont typeface="Wingdings 2"/>
              <a:buChar char=""/>
              <a:tabLst/>
              <a:defRPr/>
            </a:pPr>
            <a:r>
              <a:rPr lang="en-US" sz="2200" b="0" dirty="0" smtClean="0">
                <a:latin typeface="+mn-lt"/>
              </a:rPr>
              <a:t>Included are new standards for chlorides.</a:t>
            </a:r>
          </a:p>
          <a:p>
            <a:pPr marL="274320" marR="0" lvl="0" indent="-274320" algn="l" defTabSz="914400" rtl="0" eaLnBrk="1" fontAlgn="auto" latinLnBrk="0" hangingPunct="1">
              <a:lnSpc>
                <a:spcPct val="100000"/>
              </a:lnSpc>
              <a:spcBef>
                <a:spcPct val="20000"/>
              </a:spcBef>
              <a:spcAft>
                <a:spcPts val="0"/>
              </a:spcAft>
              <a:buClr>
                <a:schemeClr val="bg2">
                  <a:lumMod val="20000"/>
                  <a:lumOff val="80000"/>
                </a:schemeClr>
              </a:buClr>
              <a:buSzPct val="95000"/>
              <a:tabLst/>
              <a:defRPr/>
            </a:pPr>
            <a:endParaRPr lang="en-US" sz="2200" b="0" dirty="0" smtClean="0">
              <a:latin typeface="+mn-lt"/>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0"/>
            <a:ext cx="8305800" cy="774644"/>
          </a:xfrm>
        </p:spPr>
        <p:txBody>
          <a:bodyPr>
            <a:normAutofit/>
          </a:bodyPr>
          <a:lstStyle/>
          <a:p>
            <a:pPr algn="ctr"/>
            <a:r>
              <a:rPr lang="en-US" sz="4000" dirty="0" smtClean="0"/>
              <a:t>Rulemaking</a:t>
            </a:r>
            <a:endParaRPr lang="en-US" sz="4000" dirty="0">
              <a:solidFill>
                <a:schemeClr val="bg1"/>
              </a:solidFill>
            </a:endParaRPr>
          </a:p>
        </p:txBody>
      </p:sp>
      <p:sp>
        <p:nvSpPr>
          <p:cNvPr id="5" name="Content Placeholder 2"/>
          <p:cNvSpPr txBox="1">
            <a:spLocks/>
          </p:cNvSpPr>
          <p:nvPr/>
        </p:nvSpPr>
        <p:spPr>
          <a:xfrm>
            <a:off x="457200" y="2209800"/>
            <a:ext cx="8437266" cy="4572000"/>
          </a:xfrm>
          <a:prstGeom prst="rect">
            <a:avLst/>
          </a:prstGeom>
        </p:spPr>
        <p:txBody>
          <a:bodyPr/>
          <a:lstStyle/>
          <a:p>
            <a:pPr marL="274320" marR="0" lvl="0" indent="-274320" algn="l" defTabSz="914400" rtl="0" eaLnBrk="1" fontAlgn="auto" latinLnBrk="0" hangingPunct="1">
              <a:lnSpc>
                <a:spcPct val="100000"/>
              </a:lnSpc>
              <a:spcBef>
                <a:spcPct val="20000"/>
              </a:spcBef>
              <a:spcAft>
                <a:spcPts val="0"/>
              </a:spcAft>
              <a:buClr>
                <a:schemeClr val="bg2">
                  <a:lumMod val="20000"/>
                  <a:lumOff val="80000"/>
                </a:schemeClr>
              </a:buClr>
              <a:buSzPct val="95000"/>
              <a:tabLst/>
              <a:defRPr/>
            </a:pPr>
            <a:r>
              <a:rPr lang="en-US" sz="2200" b="0" dirty="0" smtClean="0">
                <a:latin typeface="+mn-lt"/>
              </a:rPr>
              <a:t>Water Quality Standards (WQS), Section 302.407(g)(2, 3):</a:t>
            </a:r>
          </a:p>
          <a:p>
            <a:pPr marL="274320" marR="0" lvl="0" indent="-274320" algn="l" defTabSz="914400" rtl="0" eaLnBrk="1" fontAlgn="auto" latinLnBrk="0" hangingPunct="1">
              <a:lnSpc>
                <a:spcPct val="100000"/>
              </a:lnSpc>
              <a:spcBef>
                <a:spcPct val="20000"/>
              </a:spcBef>
              <a:spcAft>
                <a:spcPts val="0"/>
              </a:spcAft>
              <a:buClr>
                <a:schemeClr val="bg2">
                  <a:lumMod val="20000"/>
                  <a:lumOff val="80000"/>
                </a:schemeClr>
              </a:buClr>
              <a:buSzPct val="95000"/>
              <a:buFont typeface="Wingdings 2"/>
              <a:buChar char=""/>
              <a:tabLst/>
              <a:defRPr/>
            </a:pPr>
            <a:r>
              <a:rPr lang="en-US" sz="2200" b="0" dirty="0" smtClean="0">
                <a:latin typeface="+mn-lt"/>
              </a:rPr>
              <a:t>Effective 7/1/2015 – 7/1/2018:</a:t>
            </a:r>
          </a:p>
          <a:p>
            <a:pPr marL="731520" lvl="1" indent="-274320" fontAlgn="auto">
              <a:spcBef>
                <a:spcPct val="20000"/>
              </a:spcBef>
              <a:spcAft>
                <a:spcPts val="0"/>
              </a:spcAft>
              <a:buClr>
                <a:schemeClr val="bg2">
                  <a:lumMod val="20000"/>
                  <a:lumOff val="80000"/>
                </a:schemeClr>
              </a:buClr>
              <a:buSzPct val="95000"/>
              <a:buFont typeface="Wingdings 2"/>
              <a:buChar char=""/>
              <a:defRPr/>
            </a:pPr>
            <a:r>
              <a:rPr lang="en-US" sz="2200" b="0" dirty="0" smtClean="0">
                <a:latin typeface="+mn-lt"/>
              </a:rPr>
              <a:t>Chloride WQS: 500 mg/L (5/1 – 11/30)</a:t>
            </a:r>
          </a:p>
          <a:p>
            <a:pPr marL="274320" indent="-274320" fontAlgn="auto">
              <a:spcBef>
                <a:spcPct val="20000"/>
              </a:spcBef>
              <a:spcAft>
                <a:spcPts val="0"/>
              </a:spcAft>
              <a:buClr>
                <a:schemeClr val="bg2">
                  <a:lumMod val="20000"/>
                  <a:lumOff val="80000"/>
                </a:schemeClr>
              </a:buClr>
              <a:buSzPct val="95000"/>
              <a:buFont typeface="Wingdings 2"/>
              <a:buChar char=""/>
              <a:defRPr/>
            </a:pPr>
            <a:r>
              <a:rPr lang="en-US" sz="2200" b="0" dirty="0" smtClean="0">
                <a:latin typeface="+mn-lt"/>
              </a:rPr>
              <a:t>Effective 7/1/2018: </a:t>
            </a:r>
          </a:p>
          <a:p>
            <a:pPr marL="731520" lvl="1" indent="-274320" fontAlgn="auto">
              <a:spcBef>
                <a:spcPct val="20000"/>
              </a:spcBef>
              <a:spcAft>
                <a:spcPts val="0"/>
              </a:spcAft>
              <a:buClr>
                <a:schemeClr val="bg2">
                  <a:lumMod val="20000"/>
                  <a:lumOff val="80000"/>
                </a:schemeClr>
              </a:buClr>
              <a:buSzPct val="95000"/>
              <a:buFont typeface="Wingdings 2"/>
              <a:buChar char=""/>
              <a:defRPr/>
            </a:pPr>
            <a:r>
              <a:rPr lang="en-US" sz="2200" b="0" dirty="0" smtClean="0">
                <a:latin typeface="+mn-lt"/>
              </a:rPr>
              <a:t>Chloride WQS: 500 mg/L (at all times)</a:t>
            </a:r>
          </a:p>
          <a:p>
            <a:pPr marL="274320" indent="-274320" fontAlgn="auto">
              <a:spcBef>
                <a:spcPct val="20000"/>
              </a:spcBef>
              <a:spcAft>
                <a:spcPts val="0"/>
              </a:spcAft>
              <a:buClr>
                <a:schemeClr val="bg2">
                  <a:lumMod val="20000"/>
                  <a:lumOff val="80000"/>
                </a:schemeClr>
              </a:buClr>
              <a:buSzPct val="95000"/>
              <a:defRPr/>
            </a:pPr>
            <a:r>
              <a:rPr lang="en-US" sz="2200" b="0" dirty="0" smtClean="0">
                <a:latin typeface="+mn-lt"/>
              </a:rPr>
              <a:t>Section 303.449:</a:t>
            </a:r>
          </a:p>
          <a:p>
            <a:pPr marL="274320" marR="0" lvl="0" indent="-274320" algn="l" defTabSz="914400" rtl="0" eaLnBrk="1" fontAlgn="auto" latinLnBrk="0" hangingPunct="1">
              <a:lnSpc>
                <a:spcPct val="100000"/>
              </a:lnSpc>
              <a:spcBef>
                <a:spcPct val="20000"/>
              </a:spcBef>
              <a:spcAft>
                <a:spcPts val="0"/>
              </a:spcAft>
              <a:buClr>
                <a:schemeClr val="bg2">
                  <a:lumMod val="20000"/>
                  <a:lumOff val="80000"/>
                </a:schemeClr>
              </a:buClr>
              <a:buSzPct val="95000"/>
              <a:buFont typeface="Wingdings 2"/>
              <a:buChar char=""/>
              <a:tabLst/>
              <a:defRPr/>
            </a:pPr>
            <a:r>
              <a:rPr lang="en-US" sz="2200" b="0" dirty="0" smtClean="0">
                <a:latin typeface="+mn-lt"/>
              </a:rPr>
              <a:t>The above does not apply to the Chicago Sanitary and Ship Canal. </a:t>
            </a:r>
          </a:p>
          <a:p>
            <a:pPr marL="274320" marR="0" lvl="0" indent="-274320" algn="l" defTabSz="914400" rtl="0" eaLnBrk="1" fontAlgn="auto" latinLnBrk="0" hangingPunct="1">
              <a:lnSpc>
                <a:spcPct val="100000"/>
              </a:lnSpc>
              <a:spcBef>
                <a:spcPct val="20000"/>
              </a:spcBef>
              <a:spcAft>
                <a:spcPts val="0"/>
              </a:spcAft>
              <a:buClr>
                <a:schemeClr val="bg2">
                  <a:lumMod val="20000"/>
                  <a:lumOff val="80000"/>
                </a:schemeClr>
              </a:buClr>
              <a:buSzPct val="95000"/>
              <a:buFont typeface="Wingdings 2"/>
              <a:buChar char=""/>
              <a:tabLst/>
              <a:defRPr/>
            </a:pPr>
            <a:r>
              <a:rPr lang="en-US" sz="2200" b="0" dirty="0" smtClean="0">
                <a:latin typeface="+mn-lt"/>
              </a:rPr>
              <a:t>Effective 7/1/2015:</a:t>
            </a:r>
          </a:p>
          <a:p>
            <a:pPr marL="731520" lvl="1" indent="-274320" fontAlgn="auto">
              <a:spcBef>
                <a:spcPct val="20000"/>
              </a:spcBef>
              <a:spcAft>
                <a:spcPts val="0"/>
              </a:spcAft>
              <a:buClr>
                <a:schemeClr val="bg2">
                  <a:lumMod val="20000"/>
                  <a:lumOff val="80000"/>
                </a:schemeClr>
              </a:buClr>
              <a:buSzPct val="95000"/>
              <a:buFont typeface="Wingdings 2"/>
              <a:buChar char=""/>
              <a:defRPr/>
            </a:pPr>
            <a:r>
              <a:rPr lang="en-US" sz="2200" b="0" dirty="0" smtClean="0">
                <a:latin typeface="+mn-lt"/>
              </a:rPr>
              <a:t>Chronic Chloride WQS: 620 mg/L (12/1 – 4/30)</a:t>
            </a:r>
          </a:p>
          <a:p>
            <a:pPr marL="731520" lvl="1" indent="-274320" fontAlgn="auto">
              <a:spcBef>
                <a:spcPct val="20000"/>
              </a:spcBef>
              <a:spcAft>
                <a:spcPts val="0"/>
              </a:spcAft>
              <a:buClr>
                <a:schemeClr val="bg2">
                  <a:lumMod val="20000"/>
                  <a:lumOff val="80000"/>
                </a:schemeClr>
              </a:buClr>
              <a:buSzPct val="95000"/>
              <a:buFont typeface="Wingdings 2"/>
              <a:buChar char=""/>
              <a:defRPr/>
            </a:pPr>
            <a:r>
              <a:rPr lang="en-US" sz="2200" b="0" dirty="0" smtClean="0">
                <a:latin typeface="+mn-lt"/>
              </a:rPr>
              <a:t>Acute Chloride WQS: 990 mg/L (12/1 – 4/30)</a:t>
            </a:r>
          </a:p>
          <a:p>
            <a:pPr marL="274320" indent="-274320" fontAlgn="auto">
              <a:spcBef>
                <a:spcPct val="20000"/>
              </a:spcBef>
              <a:spcAft>
                <a:spcPts val="0"/>
              </a:spcAft>
              <a:buClr>
                <a:schemeClr val="bg2">
                  <a:lumMod val="20000"/>
                  <a:lumOff val="80000"/>
                </a:schemeClr>
              </a:buClr>
              <a:buSzPct val="95000"/>
              <a:buFont typeface="Wingdings 2"/>
              <a:buChar char=""/>
              <a:defRPr/>
            </a:pPr>
            <a:endParaRPr lang="en-US" sz="2200" b="0" dirty="0" smtClean="0">
              <a:latin typeface="+mn-lt"/>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0"/>
            <a:ext cx="8305800" cy="774644"/>
          </a:xfrm>
        </p:spPr>
        <p:txBody>
          <a:bodyPr>
            <a:normAutofit/>
          </a:bodyPr>
          <a:lstStyle/>
          <a:p>
            <a:pPr algn="ctr"/>
            <a:r>
              <a:rPr lang="en-US" sz="4000" dirty="0" smtClean="0"/>
              <a:t>Rulemaking</a:t>
            </a:r>
            <a:endParaRPr lang="en-US" sz="4000" dirty="0">
              <a:solidFill>
                <a:schemeClr val="bg1"/>
              </a:solidFill>
            </a:endParaRPr>
          </a:p>
        </p:txBody>
      </p:sp>
      <p:sp>
        <p:nvSpPr>
          <p:cNvPr id="5" name="Content Placeholder 2"/>
          <p:cNvSpPr txBox="1">
            <a:spLocks/>
          </p:cNvSpPr>
          <p:nvPr/>
        </p:nvSpPr>
        <p:spPr>
          <a:xfrm>
            <a:off x="152400" y="2819400"/>
            <a:ext cx="8742066" cy="3124200"/>
          </a:xfrm>
          <a:prstGeom prst="rect">
            <a:avLst/>
          </a:prstGeom>
        </p:spPr>
        <p:txBody>
          <a:bodyPr/>
          <a:lstStyle/>
          <a:p>
            <a:pPr marL="274320" indent="-274320" fontAlgn="auto">
              <a:spcBef>
                <a:spcPct val="20000"/>
              </a:spcBef>
              <a:spcAft>
                <a:spcPts val="0"/>
              </a:spcAft>
              <a:buClr>
                <a:schemeClr val="bg2">
                  <a:lumMod val="20000"/>
                  <a:lumOff val="80000"/>
                </a:schemeClr>
              </a:buClr>
              <a:buSzPct val="95000"/>
              <a:buFont typeface="Wingdings 2"/>
              <a:buChar char=""/>
              <a:defRPr/>
            </a:pPr>
            <a:r>
              <a:rPr lang="en-US" sz="2200" b="0" dirty="0" smtClean="0"/>
              <a:t>CAWS do not meet the proposed winter chloride standard of 500 mg/L on a consistent basis.</a:t>
            </a:r>
            <a:endParaRPr lang="en-US" sz="2200" b="0" dirty="0" smtClean="0">
              <a:latin typeface="+mn-lt"/>
            </a:endParaRPr>
          </a:p>
          <a:p>
            <a:pPr marL="274320" marR="0" lvl="0" indent="-274320" algn="l" defTabSz="914400" rtl="0" eaLnBrk="1" fontAlgn="auto" latinLnBrk="0" hangingPunct="1">
              <a:lnSpc>
                <a:spcPct val="100000"/>
              </a:lnSpc>
              <a:spcBef>
                <a:spcPct val="20000"/>
              </a:spcBef>
              <a:spcAft>
                <a:spcPts val="0"/>
              </a:spcAft>
              <a:buClr>
                <a:schemeClr val="bg2">
                  <a:lumMod val="20000"/>
                  <a:lumOff val="80000"/>
                </a:schemeClr>
              </a:buClr>
              <a:buSzPct val="95000"/>
              <a:buFont typeface="Wingdings 2"/>
              <a:buChar char=""/>
              <a:tabLst/>
              <a:defRPr/>
            </a:pPr>
            <a:r>
              <a:rPr lang="en-US" sz="2200" b="0" dirty="0" smtClean="0">
                <a:latin typeface="+mn-lt"/>
              </a:rPr>
              <a:t>Effluent limits based on the new standards will be difficult or impossible to meet.</a:t>
            </a:r>
          </a:p>
          <a:p>
            <a:pPr marL="274320" marR="0" lvl="0" indent="-274320" algn="l" defTabSz="914400" rtl="0" eaLnBrk="1" fontAlgn="auto" latinLnBrk="0" hangingPunct="1">
              <a:lnSpc>
                <a:spcPct val="100000"/>
              </a:lnSpc>
              <a:spcBef>
                <a:spcPct val="20000"/>
              </a:spcBef>
              <a:spcAft>
                <a:spcPts val="0"/>
              </a:spcAft>
              <a:buClr>
                <a:schemeClr val="bg2">
                  <a:lumMod val="20000"/>
                  <a:lumOff val="80000"/>
                </a:schemeClr>
              </a:buClr>
              <a:buSzPct val="95000"/>
              <a:buFont typeface="Wingdings 2"/>
              <a:buChar char=""/>
              <a:tabLst/>
              <a:defRPr/>
            </a:pPr>
            <a:r>
              <a:rPr lang="en-US" sz="2200" b="0" dirty="0" smtClean="0">
                <a:latin typeface="+mn-lt"/>
              </a:rPr>
              <a:t>The cost of technological controls for end-of-pipe solutions for water discharges would be enormous and impractical. </a:t>
            </a:r>
          </a:p>
          <a:p>
            <a:pPr marL="274320" marR="0" lvl="0" indent="-274320" algn="l" defTabSz="914400" rtl="0" eaLnBrk="1" fontAlgn="auto" latinLnBrk="0" hangingPunct="1">
              <a:lnSpc>
                <a:spcPct val="100000"/>
              </a:lnSpc>
              <a:spcBef>
                <a:spcPct val="20000"/>
              </a:spcBef>
              <a:spcAft>
                <a:spcPts val="0"/>
              </a:spcAft>
              <a:buClr>
                <a:schemeClr val="bg2">
                  <a:lumMod val="20000"/>
                  <a:lumOff val="80000"/>
                </a:schemeClr>
              </a:buClr>
              <a:buSzPct val="95000"/>
              <a:buFont typeface="Wingdings 2"/>
              <a:buChar char=""/>
              <a:tabLst/>
              <a:defRPr/>
            </a:pPr>
            <a:r>
              <a:rPr lang="en-US" sz="2200" b="0" dirty="0" smtClean="0">
                <a:latin typeface="+mn-lt"/>
              </a:rPr>
              <a:t>The IPCB has provided a delay in the implementation of the new rule to allow reduction in road salt use through July 1, 2018.</a:t>
            </a:r>
          </a:p>
          <a:p>
            <a:pPr marL="274320" marR="0" lvl="0" indent="-274320" algn="l" defTabSz="914400" rtl="0" eaLnBrk="1" fontAlgn="auto" latinLnBrk="0" hangingPunct="1">
              <a:lnSpc>
                <a:spcPct val="100000"/>
              </a:lnSpc>
              <a:spcBef>
                <a:spcPct val="20000"/>
              </a:spcBef>
              <a:spcAft>
                <a:spcPts val="0"/>
              </a:spcAft>
              <a:buClr>
                <a:schemeClr val="bg2">
                  <a:lumMod val="20000"/>
                  <a:lumOff val="80000"/>
                </a:schemeClr>
              </a:buClr>
              <a:buSzPct val="95000"/>
              <a:buFont typeface="Wingdings 2"/>
              <a:buChar char=""/>
              <a:tabLst/>
              <a:defRPr/>
            </a:pPr>
            <a:endParaRPr lang="en-US" sz="2200" b="0" dirty="0" smtClean="0">
              <a:latin typeface="+mn-lt"/>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0"/>
            <a:ext cx="8305800" cy="774644"/>
          </a:xfrm>
        </p:spPr>
        <p:txBody>
          <a:bodyPr>
            <a:normAutofit/>
          </a:bodyPr>
          <a:lstStyle/>
          <a:p>
            <a:pPr algn="ctr"/>
            <a:r>
              <a:rPr lang="en-US" sz="4000" dirty="0" smtClean="0"/>
              <a:t>Rulemaking</a:t>
            </a:r>
            <a:endParaRPr lang="en-US" sz="4000" dirty="0">
              <a:solidFill>
                <a:schemeClr val="bg1"/>
              </a:solidFill>
            </a:endParaRPr>
          </a:p>
        </p:txBody>
      </p:sp>
      <p:sp>
        <p:nvSpPr>
          <p:cNvPr id="5" name="Content Placeholder 2"/>
          <p:cNvSpPr txBox="1">
            <a:spLocks/>
          </p:cNvSpPr>
          <p:nvPr/>
        </p:nvSpPr>
        <p:spPr>
          <a:xfrm>
            <a:off x="152400" y="2819400"/>
            <a:ext cx="8742066" cy="3962400"/>
          </a:xfrm>
          <a:prstGeom prst="rect">
            <a:avLst/>
          </a:prstGeom>
        </p:spPr>
        <p:txBody>
          <a:bodyPr/>
          <a:lstStyle/>
          <a:p>
            <a:pPr marL="274320" marR="0" lvl="0" indent="-274320" algn="l" defTabSz="914400" rtl="0" eaLnBrk="1" fontAlgn="auto" latinLnBrk="0" hangingPunct="1">
              <a:lnSpc>
                <a:spcPct val="100000"/>
              </a:lnSpc>
              <a:spcBef>
                <a:spcPct val="20000"/>
              </a:spcBef>
              <a:spcAft>
                <a:spcPts val="0"/>
              </a:spcAft>
              <a:buClr>
                <a:schemeClr val="bg2">
                  <a:lumMod val="20000"/>
                  <a:lumOff val="80000"/>
                </a:schemeClr>
              </a:buClr>
              <a:buSzPct val="95000"/>
              <a:buFont typeface="Wingdings 2"/>
              <a:buChar char=""/>
              <a:tabLst/>
              <a:defRPr/>
            </a:pPr>
            <a:r>
              <a:rPr lang="en-US" sz="2200" b="0" dirty="0" smtClean="0">
                <a:latin typeface="+mn-lt"/>
              </a:rPr>
              <a:t>IEPA  has asked MWRD to convene and lead a work group to address the chloride issues during this 3-year period.</a:t>
            </a:r>
          </a:p>
          <a:p>
            <a:pPr marL="274320" marR="0" lvl="0" indent="-274320" algn="l" defTabSz="914400" rtl="0" eaLnBrk="1" fontAlgn="auto" latinLnBrk="0" hangingPunct="1">
              <a:lnSpc>
                <a:spcPct val="100000"/>
              </a:lnSpc>
              <a:spcBef>
                <a:spcPct val="20000"/>
              </a:spcBef>
              <a:spcAft>
                <a:spcPts val="0"/>
              </a:spcAft>
              <a:buClr>
                <a:schemeClr val="bg2">
                  <a:lumMod val="20000"/>
                  <a:lumOff val="80000"/>
                </a:schemeClr>
              </a:buClr>
              <a:buSzPct val="95000"/>
              <a:buFont typeface="Wingdings 2"/>
              <a:buChar char=""/>
              <a:tabLst/>
              <a:defRPr/>
            </a:pPr>
            <a:r>
              <a:rPr lang="en-US" sz="2200" b="0" dirty="0" smtClean="0">
                <a:latin typeface="+mn-lt"/>
              </a:rPr>
              <a:t>Goals:</a:t>
            </a:r>
          </a:p>
          <a:p>
            <a:pPr marL="731520" lvl="1" indent="-274320" fontAlgn="auto">
              <a:spcBef>
                <a:spcPct val="20000"/>
              </a:spcBef>
              <a:spcAft>
                <a:spcPts val="0"/>
              </a:spcAft>
              <a:buClr>
                <a:schemeClr val="bg2">
                  <a:lumMod val="20000"/>
                  <a:lumOff val="80000"/>
                </a:schemeClr>
              </a:buClr>
              <a:buSzPct val="95000"/>
              <a:buFont typeface="Wingdings 2"/>
              <a:buChar char=""/>
              <a:defRPr/>
            </a:pPr>
            <a:r>
              <a:rPr lang="en-US" sz="2200" b="0" dirty="0" smtClean="0">
                <a:latin typeface="+mn-lt"/>
              </a:rPr>
              <a:t>Stakeholders will develop and implement Best Management Practices (BMPs) to address chloride issues.</a:t>
            </a:r>
          </a:p>
          <a:p>
            <a:pPr marL="731520" lvl="1" indent="-274320" fontAlgn="auto">
              <a:spcBef>
                <a:spcPct val="20000"/>
              </a:spcBef>
              <a:spcAft>
                <a:spcPts val="0"/>
              </a:spcAft>
              <a:buClr>
                <a:schemeClr val="bg2">
                  <a:lumMod val="20000"/>
                  <a:lumOff val="80000"/>
                </a:schemeClr>
              </a:buClr>
              <a:buSzPct val="95000"/>
              <a:buFont typeface="Wingdings 2"/>
              <a:buChar char=""/>
              <a:defRPr/>
            </a:pPr>
            <a:r>
              <a:rPr lang="en-US" sz="2200" b="0" dirty="0" smtClean="0">
                <a:latin typeface="+mn-lt"/>
              </a:rPr>
              <a:t>Stakeholders will take action to develop and propose to the IPCB appropriate mechanisms to address compliance issues, including a water </a:t>
            </a:r>
            <a:r>
              <a:rPr lang="en-US" sz="2200" b="0" smtClean="0">
                <a:latin typeface="+mn-lt"/>
              </a:rPr>
              <a:t>quality variance.</a:t>
            </a:r>
          </a:p>
          <a:p>
            <a:pPr marL="731520" lvl="1" indent="-274320" fontAlgn="auto">
              <a:spcBef>
                <a:spcPct val="20000"/>
              </a:spcBef>
              <a:spcAft>
                <a:spcPts val="0"/>
              </a:spcAft>
              <a:buClr>
                <a:schemeClr val="bg2">
                  <a:lumMod val="20000"/>
                  <a:lumOff val="80000"/>
                </a:schemeClr>
              </a:buClr>
              <a:buSzPct val="95000"/>
              <a:buFont typeface="Wingdings 2"/>
              <a:buChar char=""/>
              <a:defRPr/>
            </a:pPr>
            <a:endParaRPr lang="en-US" sz="2200" b="0" dirty="0" smtClean="0">
              <a:latin typeface="+mn-lt"/>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0"/>
            <a:ext cx="8305800" cy="774644"/>
          </a:xfrm>
        </p:spPr>
        <p:txBody>
          <a:bodyPr>
            <a:normAutofit/>
          </a:bodyPr>
          <a:lstStyle/>
          <a:p>
            <a:pPr algn="ctr"/>
            <a:r>
              <a:rPr lang="en-US" sz="4000" dirty="0" smtClean="0"/>
              <a:t>Variance Preparation</a:t>
            </a:r>
            <a:endParaRPr lang="en-US" sz="4000" dirty="0">
              <a:solidFill>
                <a:schemeClr val="bg1"/>
              </a:solidFill>
            </a:endParaRPr>
          </a:p>
        </p:txBody>
      </p:sp>
      <p:sp>
        <p:nvSpPr>
          <p:cNvPr id="5" name="Content Placeholder 2"/>
          <p:cNvSpPr txBox="1">
            <a:spLocks/>
          </p:cNvSpPr>
          <p:nvPr/>
        </p:nvSpPr>
        <p:spPr>
          <a:xfrm>
            <a:off x="228600" y="2362200"/>
            <a:ext cx="8742066" cy="3733800"/>
          </a:xfrm>
          <a:prstGeom prst="rect">
            <a:avLst/>
          </a:prstGeom>
        </p:spPr>
        <p:txBody>
          <a:bodyPr/>
          <a:lstStyle/>
          <a:p>
            <a:pPr marL="274320" indent="-274320" fontAlgn="auto">
              <a:spcBef>
                <a:spcPct val="20000"/>
              </a:spcBef>
              <a:spcAft>
                <a:spcPts val="0"/>
              </a:spcAft>
              <a:buClr>
                <a:schemeClr val="bg2">
                  <a:lumMod val="20000"/>
                  <a:lumOff val="80000"/>
                </a:schemeClr>
              </a:buClr>
              <a:buSzPct val="95000"/>
              <a:buFont typeface="Wingdings 2"/>
              <a:buChar char=""/>
              <a:defRPr/>
            </a:pPr>
            <a:r>
              <a:rPr lang="en-US" sz="2200" b="0" dirty="0" smtClean="0">
                <a:latin typeface="+mn-lt"/>
              </a:rPr>
              <a:t>A variance is a temporary exemption from any specified rule, regulation, requirement or order of the Board…for a period of time not to exceed five years (Title 35, Part 104, Subpart B).</a:t>
            </a:r>
          </a:p>
          <a:p>
            <a:pPr marL="274320" indent="-274320" fontAlgn="auto">
              <a:spcBef>
                <a:spcPct val="20000"/>
              </a:spcBef>
              <a:spcAft>
                <a:spcPts val="0"/>
              </a:spcAft>
              <a:buClr>
                <a:schemeClr val="bg2">
                  <a:lumMod val="20000"/>
                  <a:lumOff val="80000"/>
                </a:schemeClr>
              </a:buClr>
              <a:buSzPct val="95000"/>
              <a:buFont typeface="Wingdings 2"/>
              <a:buChar char=""/>
              <a:defRPr/>
            </a:pPr>
            <a:r>
              <a:rPr lang="en-US" sz="2200" b="0" dirty="0" smtClean="0">
                <a:latin typeface="+mn-lt"/>
              </a:rPr>
              <a:t>Extensions of the variance may be granted.</a:t>
            </a:r>
          </a:p>
          <a:p>
            <a:pPr marL="274320" indent="-274320" fontAlgn="auto">
              <a:spcBef>
                <a:spcPct val="20000"/>
              </a:spcBef>
              <a:spcAft>
                <a:spcPts val="0"/>
              </a:spcAft>
              <a:buClr>
                <a:schemeClr val="bg2">
                  <a:lumMod val="20000"/>
                  <a:lumOff val="80000"/>
                </a:schemeClr>
              </a:buClr>
              <a:buSzPct val="95000"/>
              <a:buFont typeface="Wingdings 2"/>
              <a:buChar char=""/>
              <a:defRPr/>
            </a:pPr>
            <a:r>
              <a:rPr lang="en-US" sz="2200" b="0" dirty="0" smtClean="0">
                <a:latin typeface="+mn-lt"/>
              </a:rPr>
              <a:t>Variance is granted when the petitioner presents adequate proof that compliance with the rule would impose an arbitrary or unreasonable hardship.</a:t>
            </a:r>
          </a:p>
          <a:p>
            <a:pPr marL="274320" indent="-274320" fontAlgn="auto">
              <a:spcBef>
                <a:spcPct val="20000"/>
              </a:spcBef>
              <a:spcAft>
                <a:spcPts val="0"/>
              </a:spcAft>
              <a:buClr>
                <a:schemeClr val="bg2">
                  <a:lumMod val="20000"/>
                  <a:lumOff val="80000"/>
                </a:schemeClr>
              </a:buClr>
              <a:buSzPct val="95000"/>
              <a:buFont typeface="Wingdings 2"/>
              <a:buChar char=""/>
              <a:defRPr/>
            </a:pPr>
            <a:r>
              <a:rPr lang="en-US" sz="2200" b="0" dirty="0" smtClean="0">
                <a:latin typeface="+mn-lt"/>
              </a:rPr>
              <a:t>The designated use in place is retained as the long-term goal when feasible progress can be made.</a:t>
            </a:r>
          </a:p>
          <a:p>
            <a:pPr marL="274320" indent="-274320" fontAlgn="auto">
              <a:spcBef>
                <a:spcPct val="20000"/>
              </a:spcBef>
              <a:spcAft>
                <a:spcPts val="0"/>
              </a:spcAft>
              <a:buClr>
                <a:schemeClr val="bg2">
                  <a:lumMod val="20000"/>
                  <a:lumOff val="80000"/>
                </a:schemeClr>
              </a:buClr>
              <a:buSzPct val="95000"/>
              <a:buFont typeface="Wingdings 2"/>
              <a:buChar char=""/>
              <a:defRPr/>
            </a:pPr>
            <a:r>
              <a:rPr lang="en-US" sz="2200" b="0" dirty="0" smtClean="0">
                <a:latin typeface="+mn-lt"/>
              </a:rPr>
              <a:t>The variance provides a time-limited revision to the water quality standard that reflects the highest attainable condition.</a:t>
            </a:r>
          </a:p>
          <a:p>
            <a:pPr marL="274320" indent="-274320" fontAlgn="auto">
              <a:spcBef>
                <a:spcPct val="20000"/>
              </a:spcBef>
              <a:spcAft>
                <a:spcPts val="0"/>
              </a:spcAft>
              <a:buClr>
                <a:schemeClr val="bg2">
                  <a:lumMod val="20000"/>
                  <a:lumOff val="80000"/>
                </a:schemeClr>
              </a:buClr>
              <a:buSzPct val="95000"/>
              <a:defRPr/>
            </a:pPr>
            <a:endParaRPr lang="en-US" sz="2200" b="0" dirty="0" smtClean="0">
              <a:latin typeface="+mn-lt"/>
            </a:endParaRPr>
          </a:p>
        </p:txBody>
      </p:sp>
    </p:spTree>
  </p:cSld>
  <p:clrMapOvr>
    <a:masterClrMapping/>
  </p:clrMapOvr>
  <p:transition>
    <p:fade/>
  </p:transition>
</p:sld>
</file>

<file path=ppt/theme/theme1.xml><?xml version="1.0" encoding="utf-8"?>
<a:theme xmlns:a="http://schemas.openxmlformats.org/drawingml/2006/main" name="termplate">
  <a:themeElements>
    <a:clrScheme name="ter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r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0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000" b="1" i="0" u="none" strike="noStrike" cap="none" normalizeH="0" baseline="0" smtClean="0">
            <a:ln>
              <a:noFill/>
            </a:ln>
            <a:solidFill>
              <a:schemeClr val="bg1"/>
            </a:solidFill>
            <a:effectLst/>
            <a:latin typeface="Arial" charset="0"/>
          </a:defRPr>
        </a:defPPr>
      </a:lstStyle>
    </a:lnDef>
  </a:objectDefaults>
  <a:extraClrSchemeLst>
    <a:extraClrScheme>
      <a:clrScheme name="ter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r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r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r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r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r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r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r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r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r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r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r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er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r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termplate</Template>
  <TotalTime>16622</TotalTime>
  <Words>2066</Words>
  <Application>Microsoft Office PowerPoint</Application>
  <PresentationFormat>On-screen Show (4:3)</PresentationFormat>
  <Paragraphs>310</Paragraphs>
  <Slides>31</Slides>
  <Notes>7</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termplate</vt:lpstr>
      <vt:lpstr>Chicago Area Waterway System (CAWS)  Chloride Reduction Initiative</vt:lpstr>
      <vt:lpstr>Agenda</vt:lpstr>
      <vt:lpstr>Agenda</vt:lpstr>
      <vt:lpstr>Slide 4</vt:lpstr>
      <vt:lpstr>Rulemaking</vt:lpstr>
      <vt:lpstr>Rulemaking</vt:lpstr>
      <vt:lpstr>Rulemaking</vt:lpstr>
      <vt:lpstr>Rulemaking</vt:lpstr>
      <vt:lpstr>Variance Preparation</vt:lpstr>
      <vt:lpstr>Variance Preparation</vt:lpstr>
      <vt:lpstr>Variance Preparation</vt:lpstr>
      <vt:lpstr>Variance Preparation</vt:lpstr>
      <vt:lpstr>Variance Preparation</vt:lpstr>
      <vt:lpstr>Variance Preparation</vt:lpstr>
      <vt:lpstr>Ambient Water Quality Monitoring Program</vt:lpstr>
      <vt:lpstr>Slide 16</vt:lpstr>
      <vt:lpstr>Slide 17</vt:lpstr>
      <vt:lpstr>Continuous Water Quality Monitoring</vt:lpstr>
      <vt:lpstr>Slide 19</vt:lpstr>
      <vt:lpstr>Slide 20</vt:lpstr>
      <vt:lpstr>Agenda</vt:lpstr>
      <vt:lpstr>Agenda</vt:lpstr>
      <vt:lpstr>Work Group</vt:lpstr>
      <vt:lpstr>Survey</vt:lpstr>
      <vt:lpstr>Work Group</vt:lpstr>
      <vt:lpstr>Work Group</vt:lpstr>
      <vt:lpstr>BMP Training Workshops</vt:lpstr>
      <vt:lpstr>Work Group</vt:lpstr>
      <vt:lpstr>Work Group</vt:lpstr>
      <vt:lpstr>Next Steps</vt:lpstr>
      <vt:lpstr>Q/A Thank you!</vt:lpstr>
    </vt:vector>
  </TitlesOfParts>
  <Company>MWRDGC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MWRDGC</dc:creator>
  <cp:lastModifiedBy>IT</cp:lastModifiedBy>
  <cp:revision>816</cp:revision>
  <cp:lastPrinted>2002-05-30T17:15:01Z</cp:lastPrinted>
  <dcterms:created xsi:type="dcterms:W3CDTF">2000-05-03T18:49:10Z</dcterms:created>
  <dcterms:modified xsi:type="dcterms:W3CDTF">2015-08-03T22:32:35Z</dcterms:modified>
</cp:coreProperties>
</file>