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8"/>
  </p:notesMasterIdLst>
  <p:sldIdLst>
    <p:sldId id="267" r:id="rId2"/>
    <p:sldId id="292" r:id="rId3"/>
    <p:sldId id="297" r:id="rId4"/>
    <p:sldId id="298" r:id="rId5"/>
    <p:sldId id="299" r:id="rId6"/>
    <p:sldId id="300" r:id="rId7"/>
    <p:sldId id="301" r:id="rId8"/>
    <p:sldId id="330" r:id="rId9"/>
    <p:sldId id="293" r:id="rId10"/>
    <p:sldId id="294" r:id="rId11"/>
    <p:sldId id="295" r:id="rId12"/>
    <p:sldId id="303" r:id="rId13"/>
    <p:sldId id="296" r:id="rId14"/>
    <p:sldId id="290" r:id="rId15"/>
    <p:sldId id="257" r:id="rId16"/>
    <p:sldId id="331" r:id="rId17"/>
    <p:sldId id="260" r:id="rId18"/>
    <p:sldId id="304" r:id="rId19"/>
    <p:sldId id="262" r:id="rId20"/>
    <p:sldId id="306" r:id="rId21"/>
    <p:sldId id="308" r:id="rId22"/>
    <p:sldId id="309" r:id="rId23"/>
    <p:sldId id="310" r:id="rId24"/>
    <p:sldId id="324" r:id="rId25"/>
    <p:sldId id="312" r:id="rId26"/>
    <p:sldId id="332" r:id="rId27"/>
    <p:sldId id="313" r:id="rId28"/>
    <p:sldId id="325" r:id="rId29"/>
    <p:sldId id="326" r:id="rId30"/>
    <p:sldId id="315" r:id="rId31"/>
    <p:sldId id="316" r:id="rId32"/>
    <p:sldId id="317" r:id="rId33"/>
    <p:sldId id="318" r:id="rId34"/>
    <p:sldId id="319" r:id="rId35"/>
    <p:sldId id="327" r:id="rId36"/>
    <p:sldId id="328" r:id="rId37"/>
    <p:sldId id="320" r:id="rId38"/>
    <p:sldId id="272" r:id="rId39"/>
    <p:sldId id="273" r:id="rId40"/>
    <p:sldId id="277" r:id="rId41"/>
    <p:sldId id="278" r:id="rId42"/>
    <p:sldId id="279" r:id="rId43"/>
    <p:sldId id="280" r:id="rId44"/>
    <p:sldId id="281" r:id="rId45"/>
    <p:sldId id="287" r:id="rId46"/>
    <p:sldId id="282" r:id="rId4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45" autoAdjust="0"/>
    <p:restoredTop sz="94628" autoAdjust="0"/>
  </p:normalViewPr>
  <p:slideViewPr>
    <p:cSldViewPr>
      <p:cViewPr>
        <p:scale>
          <a:sx n="102" d="100"/>
          <a:sy n="102" d="100"/>
        </p:scale>
        <p:origin x="-1206" y="534"/>
      </p:cViewPr>
      <p:guideLst>
        <p:guide orient="horz" pos="2160"/>
        <p:guide pos="2880"/>
      </p:guideLst>
    </p:cSldViewPr>
  </p:slideViewPr>
  <p:outlineViewPr>
    <p:cViewPr>
      <p:scale>
        <a:sx n="33" d="100"/>
        <a:sy n="33" d="100"/>
      </p:scale>
      <p:origin x="0" y="2100"/>
    </p:cViewPr>
  </p:outlineViewPr>
  <p:notesTextViewPr>
    <p:cViewPr>
      <p:scale>
        <a:sx n="1" d="1"/>
        <a:sy n="1" d="1"/>
      </p:scale>
      <p:origin x="0" y="0"/>
    </p:cViewPr>
  </p:notesTextViewPr>
  <p:sorterViewPr>
    <p:cViewPr>
      <p:scale>
        <a:sx n="100" d="100"/>
        <a:sy n="100" d="100"/>
      </p:scale>
      <p:origin x="0" y="3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6" rIns="93313" bIns="46656"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3" tIns="46656" rIns="93313" bIns="46656" rtlCol="0"/>
          <a:lstStyle>
            <a:lvl1pPr algn="r">
              <a:defRPr sz="1200"/>
            </a:lvl1pPr>
          </a:lstStyle>
          <a:p>
            <a:fld id="{68C9CB2D-0CD9-4375-AD20-70D89D6E9861}" type="datetimeFigureOut">
              <a:rPr lang="en-US" smtClean="0"/>
              <a:t>1/22/2015</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313" tIns="46656" rIns="93313"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3" tIns="46656" rIns="93313" bIns="4665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13" tIns="46656" rIns="93313"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13" tIns="46656" rIns="93313" bIns="46656" rtlCol="0" anchor="b"/>
          <a:lstStyle>
            <a:lvl1pPr algn="r">
              <a:defRPr sz="1200"/>
            </a:lvl1pPr>
          </a:lstStyle>
          <a:p>
            <a:fld id="{68CEB05D-EACC-4D07-BF13-647CBF73CE3B}" type="slidenum">
              <a:rPr lang="en-US" smtClean="0"/>
              <a:t>‹#›</a:t>
            </a:fld>
            <a:endParaRPr lang="en-US"/>
          </a:p>
        </p:txBody>
      </p:sp>
    </p:spTree>
    <p:extLst>
      <p:ext uri="{BB962C8B-B14F-4D97-AF65-F5344CB8AC3E}">
        <p14:creationId xmlns:p14="http://schemas.microsoft.com/office/powerpoint/2010/main" val="3849971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CEB05D-EACC-4D07-BF13-647CBF73CE3B}" type="slidenum">
              <a:rPr lang="en-US" smtClean="0"/>
              <a:t>22</a:t>
            </a:fld>
            <a:endParaRPr lang="en-US"/>
          </a:p>
        </p:txBody>
      </p:sp>
    </p:spTree>
    <p:extLst>
      <p:ext uri="{BB962C8B-B14F-4D97-AF65-F5344CB8AC3E}">
        <p14:creationId xmlns:p14="http://schemas.microsoft.com/office/powerpoint/2010/main" val="2182729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CA31BC-9CE8-4148-8C5B-4DB510EB64A0}" type="datetime1">
              <a:rPr lang="en-US" smtClean="0"/>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746C448-F9B8-45BF-8D81-FEF6674A96B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64FBA6-9AE0-4D17-A16C-C29E7D6193E5}" type="datetime1">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6C448-F9B8-45BF-8D81-FEF6674A96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0DA463-3001-438C-8AF5-DE1A5ECA45D5}" type="datetime1">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6C448-F9B8-45BF-8D81-FEF6674A96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509E74-99A5-48A6-86F7-6C4146A02C52}" type="datetime1">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6C448-F9B8-45BF-8D81-FEF6674A96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E8CC89-1369-4EE6-99F0-EE5AB577398E}" type="datetime1">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6C448-F9B8-45BF-8D81-FEF6674A96B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C9CA8C-1827-42B2-A984-4F5210520121}" type="datetime1">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6C448-F9B8-45BF-8D81-FEF6674A96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7932CD-9289-4239-B9E7-AA6F350D26B2}" type="datetime1">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46C448-F9B8-45BF-8D81-FEF6674A96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453C76-5A81-44EC-A116-E49B46B9638F}" type="datetime1">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46C448-F9B8-45BF-8D81-FEF6674A96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C51F3-31E1-43AB-8D0B-F04EF19A53AD}" type="datetime1">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46C448-F9B8-45BF-8D81-FEF6674A96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3D5AA8-F850-404B-ABFE-9177D0FBD977}" type="datetime1">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6C448-F9B8-45BF-8D81-FEF6674A96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97A199-FB01-4377-B56F-9340A67E12CB}" type="datetime1">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746C448-F9B8-45BF-8D81-FEF6674A96B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63986E-05BA-4282-9745-A242F5852664}" type="datetime1">
              <a:rPr lang="en-US" smtClean="0"/>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46C448-F9B8-45BF-8D81-FEF6674A96B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Chloride Issue in the Chicago Area Waterway System </a:t>
            </a:r>
            <a:endParaRPr lang="en-US" dirty="0"/>
          </a:p>
        </p:txBody>
      </p:sp>
      <p:sp>
        <p:nvSpPr>
          <p:cNvPr id="12" name="Subtitle 11"/>
          <p:cNvSpPr>
            <a:spLocks noGrp="1"/>
          </p:cNvSpPr>
          <p:nvPr>
            <p:ph type="subTitle" idx="1"/>
          </p:nvPr>
        </p:nvSpPr>
        <p:spPr/>
        <p:txBody>
          <a:bodyPr>
            <a:normAutofit lnSpcReduction="10000"/>
          </a:bodyPr>
          <a:lstStyle/>
          <a:p>
            <a:r>
              <a:rPr lang="en-US" dirty="0" smtClean="0"/>
              <a:t>Sanjay Sofat, Division Manager, Water Pollution Control, Illinois EPA</a:t>
            </a:r>
          </a:p>
          <a:p>
            <a:r>
              <a:rPr lang="en-US" dirty="0" smtClean="0"/>
              <a:t>Sara Terranova, Assistant Counsel, Division of Legal Counsel, Illinois EPA </a:t>
            </a:r>
            <a:endParaRPr lang="en-US" dirty="0"/>
          </a:p>
        </p:txBody>
      </p:sp>
      <p:sp>
        <p:nvSpPr>
          <p:cNvPr id="3" name="Slide Number Placeholder 2"/>
          <p:cNvSpPr>
            <a:spLocks noGrp="1"/>
          </p:cNvSpPr>
          <p:nvPr>
            <p:ph type="sldNum" sz="quarter" idx="12"/>
          </p:nvPr>
        </p:nvSpPr>
        <p:spPr/>
        <p:txBody>
          <a:bodyPr/>
          <a:lstStyle/>
          <a:p>
            <a:fld id="{7746C448-F9B8-45BF-8D81-FEF6674A96B2}" type="slidenum">
              <a:rPr lang="en-US" smtClean="0"/>
              <a:t>1</a:t>
            </a:fld>
            <a:endParaRPr lang="en-US"/>
          </a:p>
        </p:txBody>
      </p:sp>
    </p:spTree>
    <p:extLst>
      <p:ext uri="{BB962C8B-B14F-4D97-AF65-F5344CB8AC3E}">
        <p14:creationId xmlns:p14="http://schemas.microsoft.com/office/powerpoint/2010/main" val="21136583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Autofit/>
          </a:bodyPr>
          <a:lstStyle/>
          <a:p>
            <a:r>
              <a:rPr lang="en-US" sz="3600" dirty="0" smtClean="0"/>
              <a:t>Chloride Standard being proposed by the Board in its Frist Notice Opinion and Order </a:t>
            </a:r>
            <a:endParaRPr lang="en-US" sz="3600" dirty="0"/>
          </a:p>
        </p:txBody>
      </p:sp>
      <p:sp>
        <p:nvSpPr>
          <p:cNvPr id="3" name="Content Placeholder 2"/>
          <p:cNvSpPr>
            <a:spLocks noGrp="1"/>
          </p:cNvSpPr>
          <p:nvPr>
            <p:ph idx="1"/>
          </p:nvPr>
        </p:nvSpPr>
        <p:spPr/>
        <p:txBody>
          <a:bodyPr>
            <a:normAutofit/>
          </a:bodyPr>
          <a:lstStyle/>
          <a:p>
            <a:r>
              <a:rPr lang="en-US" dirty="0"/>
              <a:t>The Board </a:t>
            </a:r>
            <a:r>
              <a:rPr lang="en-US" dirty="0" smtClean="0"/>
              <a:t>proposed </a:t>
            </a:r>
            <a:r>
              <a:rPr lang="en-US" dirty="0"/>
              <a:t>a year round single value of 500 mg/L chloride water quality standard for the Upper Dresden Island Pool, Aquatic Life Use A waters and Aquatic Life Use B waters.  </a:t>
            </a:r>
            <a:endParaRPr lang="en-US" dirty="0" smtClean="0"/>
          </a:p>
          <a:p>
            <a:r>
              <a:rPr lang="en-US" dirty="0" smtClean="0"/>
              <a:t>Also, a site </a:t>
            </a:r>
            <a:r>
              <a:rPr lang="en-US" dirty="0"/>
              <a:t>specific rule for the Chicago Sanitary and Ship </a:t>
            </a:r>
            <a:r>
              <a:rPr lang="en-US" dirty="0" smtClean="0"/>
              <a:t>Canal</a:t>
            </a:r>
          </a:p>
          <a:p>
            <a:pPr lvl="1"/>
            <a:r>
              <a:rPr lang="en-US" dirty="0" smtClean="0"/>
              <a:t>December </a:t>
            </a:r>
            <a:r>
              <a:rPr lang="en-US" dirty="0"/>
              <a:t>1 -</a:t>
            </a:r>
            <a:r>
              <a:rPr lang="en-US" dirty="0" smtClean="0"/>
              <a:t> </a:t>
            </a:r>
            <a:r>
              <a:rPr lang="en-US" dirty="0"/>
              <a:t>April </a:t>
            </a:r>
            <a:r>
              <a:rPr lang="en-US" dirty="0" smtClean="0"/>
              <a:t>30</a:t>
            </a:r>
          </a:p>
          <a:p>
            <a:pPr lvl="2"/>
            <a:r>
              <a:rPr lang="en-US" dirty="0" smtClean="0"/>
              <a:t> Chronic water quality standard of 620 </a:t>
            </a:r>
            <a:r>
              <a:rPr lang="en-US" dirty="0"/>
              <a:t>mg/L </a:t>
            </a:r>
          </a:p>
          <a:p>
            <a:pPr lvl="2"/>
            <a:r>
              <a:rPr lang="en-US" dirty="0" smtClean="0"/>
              <a:t> Acute water quality standard of 990 </a:t>
            </a:r>
            <a:r>
              <a:rPr lang="en-US" dirty="0"/>
              <a:t>mg/L </a:t>
            </a:r>
          </a:p>
        </p:txBody>
      </p:sp>
      <p:sp>
        <p:nvSpPr>
          <p:cNvPr id="4" name="Slide Number Placeholder 3"/>
          <p:cNvSpPr>
            <a:spLocks noGrp="1"/>
          </p:cNvSpPr>
          <p:nvPr>
            <p:ph type="sldNum" sz="quarter" idx="12"/>
          </p:nvPr>
        </p:nvSpPr>
        <p:spPr/>
        <p:txBody>
          <a:bodyPr/>
          <a:lstStyle/>
          <a:p>
            <a:fld id="{7746C448-F9B8-45BF-8D81-FEF6674A96B2}" type="slidenum">
              <a:rPr lang="en-US" smtClean="0"/>
              <a:t>10</a:t>
            </a:fld>
            <a:endParaRPr lang="en-US"/>
          </a:p>
        </p:txBody>
      </p:sp>
    </p:spTree>
    <p:extLst>
      <p:ext uri="{BB962C8B-B14F-4D97-AF65-F5344CB8AC3E}">
        <p14:creationId xmlns:p14="http://schemas.microsoft.com/office/powerpoint/2010/main" val="895249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Other proposals before the Board based on First Notice Comments to the Board</a:t>
            </a:r>
            <a:endParaRPr lang="en-US" sz="3600" dirty="0"/>
          </a:p>
        </p:txBody>
      </p:sp>
      <p:sp>
        <p:nvSpPr>
          <p:cNvPr id="3" name="Content Placeholder 2"/>
          <p:cNvSpPr>
            <a:spLocks noGrp="1"/>
          </p:cNvSpPr>
          <p:nvPr>
            <p:ph idx="1"/>
          </p:nvPr>
        </p:nvSpPr>
        <p:spPr/>
        <p:txBody>
          <a:bodyPr>
            <a:normAutofit fontScale="62500" lnSpcReduction="20000"/>
          </a:bodyPr>
          <a:lstStyle/>
          <a:p>
            <a:r>
              <a:rPr lang="en-US" dirty="0" smtClean="0"/>
              <a:t>CITGO - Site Specific Rule </a:t>
            </a:r>
            <a:r>
              <a:rPr lang="en-US" dirty="0"/>
              <a:t>for the Chicago Sanitary and Ship Canal </a:t>
            </a:r>
            <a:r>
              <a:rPr lang="en-US" dirty="0" smtClean="0"/>
              <a:t>(proposal Board proposed in its First Notice)</a:t>
            </a:r>
          </a:p>
          <a:p>
            <a:pPr lvl="1"/>
            <a:r>
              <a:rPr lang="en-US" dirty="0"/>
              <a:t>December 1 - April 30</a:t>
            </a:r>
          </a:p>
          <a:p>
            <a:pPr lvl="2"/>
            <a:r>
              <a:rPr lang="en-US" dirty="0"/>
              <a:t> Chronic water quality standard of </a:t>
            </a:r>
            <a:r>
              <a:rPr lang="en-US" dirty="0" smtClean="0"/>
              <a:t> </a:t>
            </a:r>
            <a:r>
              <a:rPr lang="en-US" dirty="0"/>
              <a:t>620 mg/L </a:t>
            </a:r>
          </a:p>
          <a:p>
            <a:pPr lvl="2"/>
            <a:r>
              <a:rPr lang="en-US" dirty="0"/>
              <a:t> Acute water quality standard of 990 mg/L </a:t>
            </a:r>
          </a:p>
          <a:p>
            <a:pPr marL="0" indent="0">
              <a:buNone/>
            </a:pPr>
            <a:endParaRPr lang="en-US" dirty="0"/>
          </a:p>
          <a:p>
            <a:r>
              <a:rPr lang="en-US" dirty="0" smtClean="0"/>
              <a:t>MWRD - </a:t>
            </a:r>
            <a:r>
              <a:rPr lang="en-US" dirty="0"/>
              <a:t>T</a:t>
            </a:r>
            <a:r>
              <a:rPr lang="en-US" dirty="0" smtClean="0"/>
              <a:t>he Site Specific Rule </a:t>
            </a:r>
            <a:r>
              <a:rPr lang="en-US" dirty="0"/>
              <a:t>proposed </a:t>
            </a:r>
            <a:r>
              <a:rPr lang="en-US" dirty="0" smtClean="0"/>
              <a:t>by CITGO </a:t>
            </a:r>
            <a:r>
              <a:rPr lang="en-US" dirty="0"/>
              <a:t>and the Board in its First Notice Opinion and Order should apply to the remaining CAWS reaches and not just the CSSC. </a:t>
            </a:r>
            <a:endParaRPr lang="en-US" dirty="0" smtClean="0"/>
          </a:p>
          <a:p>
            <a:pPr marL="0" indent="0">
              <a:buNone/>
            </a:pPr>
            <a:endParaRPr lang="en-US" dirty="0"/>
          </a:p>
          <a:p>
            <a:r>
              <a:rPr lang="en-US" dirty="0" smtClean="0"/>
              <a:t>Illinois EPA – Proposed:</a:t>
            </a:r>
          </a:p>
          <a:p>
            <a:pPr lvl="1"/>
            <a:r>
              <a:rPr lang="en-US" dirty="0" smtClean="0"/>
              <a:t>A 500 </a:t>
            </a:r>
            <a:r>
              <a:rPr lang="en-US" dirty="0"/>
              <a:t>mg/L standard for the non-winter months (May 1-November 30</a:t>
            </a:r>
            <a:r>
              <a:rPr lang="en-US" dirty="0" smtClean="0"/>
              <a:t>);</a:t>
            </a:r>
          </a:p>
          <a:p>
            <a:pPr lvl="1"/>
            <a:r>
              <a:rPr lang="en-US" dirty="0" smtClean="0"/>
              <a:t>A </a:t>
            </a:r>
            <a:r>
              <a:rPr lang="en-US" dirty="0"/>
              <a:t>winter concept that would utilize best management practices for point sources and non-point </a:t>
            </a:r>
            <a:r>
              <a:rPr lang="en-US" dirty="0" smtClean="0"/>
              <a:t>sources in winter months; </a:t>
            </a:r>
          </a:p>
          <a:p>
            <a:pPr lvl="1"/>
            <a:r>
              <a:rPr lang="en-US" dirty="0"/>
              <a:t>A</a:t>
            </a:r>
            <a:r>
              <a:rPr lang="en-US" dirty="0" smtClean="0"/>
              <a:t> </a:t>
            </a:r>
            <a:r>
              <a:rPr lang="en-US" dirty="0"/>
              <a:t>water-body specific variance should one be needed and the need for time to </a:t>
            </a:r>
            <a:r>
              <a:rPr lang="en-US" dirty="0" smtClean="0"/>
              <a:t>address high chloride concentrations in these waters; and</a:t>
            </a:r>
          </a:p>
          <a:p>
            <a:pPr lvl="1"/>
            <a:r>
              <a:rPr lang="en-US" dirty="0"/>
              <a:t>A</a:t>
            </a:r>
            <a:r>
              <a:rPr lang="en-US" dirty="0" smtClean="0"/>
              <a:t>nother sub-docket </a:t>
            </a:r>
            <a:r>
              <a:rPr lang="en-US" dirty="0"/>
              <a:t>be opened in the rulemaking </a:t>
            </a:r>
            <a:r>
              <a:rPr lang="en-US" dirty="0" smtClean="0"/>
              <a:t>or that the </a:t>
            </a:r>
            <a:r>
              <a:rPr lang="en-US" dirty="0"/>
              <a:t>Board delay a decision with respect to a chloride water quality standard.</a:t>
            </a:r>
          </a:p>
          <a:p>
            <a:pPr marL="0" indent="0">
              <a:buNone/>
            </a:pPr>
            <a:endParaRPr lang="en-US" dirty="0"/>
          </a:p>
          <a:p>
            <a:pPr marL="0" indent="0">
              <a:buNone/>
            </a:pPr>
            <a:r>
              <a:rPr lang="en-US" dirty="0"/>
              <a:t> </a:t>
            </a:r>
          </a:p>
        </p:txBody>
      </p:sp>
      <p:sp>
        <p:nvSpPr>
          <p:cNvPr id="4" name="Slide Number Placeholder 3"/>
          <p:cNvSpPr>
            <a:spLocks noGrp="1"/>
          </p:cNvSpPr>
          <p:nvPr>
            <p:ph type="sldNum" sz="quarter" idx="12"/>
          </p:nvPr>
        </p:nvSpPr>
        <p:spPr/>
        <p:txBody>
          <a:bodyPr/>
          <a:lstStyle/>
          <a:p>
            <a:fld id="{7746C448-F9B8-45BF-8D81-FEF6674A96B2}" type="slidenum">
              <a:rPr lang="en-US" smtClean="0"/>
              <a:t>11</a:t>
            </a:fld>
            <a:endParaRPr lang="en-US"/>
          </a:p>
        </p:txBody>
      </p:sp>
    </p:spTree>
    <p:extLst>
      <p:ext uri="{BB962C8B-B14F-4D97-AF65-F5344CB8AC3E}">
        <p14:creationId xmlns:p14="http://schemas.microsoft.com/office/powerpoint/2010/main" val="2143982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Reports/Data on Chloride </a:t>
            </a:r>
            <a:r>
              <a:rPr lang="en-US" dirty="0"/>
              <a:t>C</a:t>
            </a:r>
            <a:r>
              <a:rPr lang="en-US" dirty="0" smtClean="0"/>
              <a:t>oncentrations in Illinois Streams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USGS’s article - Urban Stream Contamination </a:t>
            </a:r>
            <a:r>
              <a:rPr lang="en-US" dirty="0"/>
              <a:t>I</a:t>
            </a:r>
            <a:r>
              <a:rPr lang="en-US" dirty="0" smtClean="0"/>
              <a:t>ncreasing </a:t>
            </a:r>
            <a:r>
              <a:rPr lang="en-US" dirty="0"/>
              <a:t>R</a:t>
            </a:r>
            <a:r>
              <a:rPr lang="en-US" dirty="0" smtClean="0"/>
              <a:t>apidly </a:t>
            </a:r>
            <a:r>
              <a:rPr lang="en-US" dirty="0"/>
              <a:t>D</a:t>
            </a:r>
            <a:r>
              <a:rPr lang="en-US" dirty="0" smtClean="0"/>
              <a:t>ue to Road </a:t>
            </a:r>
            <a:r>
              <a:rPr lang="en-US" dirty="0"/>
              <a:t>S</a:t>
            </a:r>
            <a:r>
              <a:rPr lang="en-US" dirty="0" smtClean="0"/>
              <a:t>alt </a:t>
            </a:r>
          </a:p>
          <a:p>
            <a:pPr marL="708660" lvl="1" indent="-342900"/>
            <a:r>
              <a:rPr lang="en-US" dirty="0" smtClean="0"/>
              <a:t>WI.Water.USGS.gov</a:t>
            </a:r>
          </a:p>
          <a:p>
            <a:pPr marL="457200" indent="-457200">
              <a:buFont typeface="+mj-lt"/>
              <a:buAutoNum type="arabicPeriod"/>
            </a:pPr>
            <a:r>
              <a:rPr lang="en-US" dirty="0" smtClean="0"/>
              <a:t>The Sources, Distribution, and Trends of Chlorides in the Waters of the Illinois </a:t>
            </a:r>
          </a:p>
          <a:p>
            <a:pPr marL="822960" lvl="1" indent="-457200"/>
            <a:r>
              <a:rPr lang="en-US" dirty="0" smtClean="0"/>
              <a:t>Kelly Report</a:t>
            </a:r>
          </a:p>
          <a:p>
            <a:pPr marL="514350" indent="-514350">
              <a:buFont typeface="+mj-lt"/>
              <a:buAutoNum type="arabicPeriod"/>
            </a:pPr>
            <a:r>
              <a:rPr lang="en-US" dirty="0" smtClean="0"/>
              <a:t>MWRDGC’s Data Network</a:t>
            </a:r>
          </a:p>
        </p:txBody>
      </p:sp>
      <p:sp>
        <p:nvSpPr>
          <p:cNvPr id="4" name="Slide Number Placeholder 3"/>
          <p:cNvSpPr>
            <a:spLocks noGrp="1"/>
          </p:cNvSpPr>
          <p:nvPr>
            <p:ph type="sldNum" sz="quarter" idx="12"/>
          </p:nvPr>
        </p:nvSpPr>
        <p:spPr/>
        <p:txBody>
          <a:bodyPr/>
          <a:lstStyle/>
          <a:p>
            <a:fld id="{7746C448-F9B8-45BF-8D81-FEF6674A96B2}" type="slidenum">
              <a:rPr lang="en-US" smtClean="0"/>
              <a:t>12</a:t>
            </a:fld>
            <a:endParaRPr lang="en-US"/>
          </a:p>
        </p:txBody>
      </p:sp>
    </p:spTree>
    <p:extLst>
      <p:ext uri="{BB962C8B-B14F-4D97-AF65-F5344CB8AC3E}">
        <p14:creationId xmlns:p14="http://schemas.microsoft.com/office/powerpoint/2010/main" val="2126273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Urban Stream Contamination Increasing Rapidly Due to Road Salt</a:t>
            </a:r>
          </a:p>
        </p:txBody>
      </p:sp>
      <p:sp>
        <p:nvSpPr>
          <p:cNvPr id="3" name="Content Placeholder 2"/>
          <p:cNvSpPr>
            <a:spLocks noGrp="1"/>
          </p:cNvSpPr>
          <p:nvPr>
            <p:ph idx="1"/>
          </p:nvPr>
        </p:nvSpPr>
        <p:spPr>
          <a:xfrm>
            <a:off x="457200" y="1905000"/>
            <a:ext cx="8229600" cy="4343400"/>
          </a:xfrm>
        </p:spPr>
        <p:txBody>
          <a:bodyPr>
            <a:normAutofit fontScale="85000" lnSpcReduction="20000"/>
          </a:bodyPr>
          <a:lstStyle/>
          <a:p>
            <a:r>
              <a:rPr lang="en-US" dirty="0" smtClean="0"/>
              <a:t>The scientists analyzed water quality data from 30 monitoring sites on 19 streams near cities in WI, IL, CO, MI, OH, PA, MA, TX, and the District of Columbia.</a:t>
            </a:r>
          </a:p>
          <a:p>
            <a:r>
              <a:rPr lang="en-US" dirty="0" smtClean="0"/>
              <a:t>Chloride levels increased substantially in 84% of urban streams analyzed (USGS study from 1960 -2011).</a:t>
            </a:r>
          </a:p>
          <a:p>
            <a:r>
              <a:rPr lang="en-US" dirty="0" smtClean="0"/>
              <a:t>Levels are highest during the winter, but increased during all seasons over time at the northern sites, including Chicago, Illinois. </a:t>
            </a:r>
          </a:p>
          <a:p>
            <a:pPr lvl="1"/>
            <a:r>
              <a:rPr lang="en-US" dirty="0" smtClean="0"/>
              <a:t>In 16 of the streams, winter chloride concentrations increased over the study period. </a:t>
            </a:r>
          </a:p>
          <a:p>
            <a:pPr lvl="1"/>
            <a:r>
              <a:rPr lang="en-US" dirty="0" smtClean="0"/>
              <a:t>In 13 of the streams, chloride concentrations increased over the study period during non-deicing periods such as summer</a:t>
            </a:r>
          </a:p>
          <a:p>
            <a:pPr lvl="1"/>
            <a:r>
              <a:rPr lang="en-US" dirty="0" smtClean="0"/>
              <a:t>Chloride levels increased more rapidly than development of urban land near the study sites. </a:t>
            </a:r>
          </a:p>
          <a:p>
            <a:pPr marL="457200" lvl="1" indent="0">
              <a:buNone/>
            </a:pPr>
            <a:endParaRPr lang="en-US" dirty="0" smtClean="0"/>
          </a:p>
          <a:p>
            <a:endParaRPr lang="en-US" dirty="0"/>
          </a:p>
          <a:p>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7746C448-F9B8-45BF-8D81-FEF6674A96B2}" type="slidenum">
              <a:rPr lang="en-US" smtClean="0"/>
              <a:t>13</a:t>
            </a:fld>
            <a:endParaRPr lang="en-US"/>
          </a:p>
        </p:txBody>
      </p:sp>
    </p:spTree>
    <p:extLst>
      <p:ext uri="{BB962C8B-B14F-4D97-AF65-F5344CB8AC3E}">
        <p14:creationId xmlns:p14="http://schemas.microsoft.com/office/powerpoint/2010/main" val="39825628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Kelly et al. Report, 2012</a:t>
            </a:r>
            <a:endParaRPr lang="en-US" dirty="0"/>
          </a:p>
        </p:txBody>
      </p:sp>
      <p:sp>
        <p:nvSpPr>
          <p:cNvPr id="3" name="Content Placeholder 2"/>
          <p:cNvSpPr>
            <a:spLocks noGrp="1"/>
          </p:cNvSpPr>
          <p:nvPr>
            <p:ph idx="1"/>
          </p:nvPr>
        </p:nvSpPr>
        <p:spPr/>
        <p:txBody>
          <a:bodyPr>
            <a:normAutofit fontScale="77500" lnSpcReduction="20000"/>
          </a:bodyPr>
          <a:lstStyle/>
          <a:p>
            <a:r>
              <a:rPr lang="en-US" dirty="0"/>
              <a:t>Chloride Concentrations are High in Surface Waters</a:t>
            </a:r>
          </a:p>
          <a:p>
            <a:pPr lvl="1"/>
            <a:r>
              <a:rPr lang="en-US" dirty="0" smtClean="0"/>
              <a:t>Detailed study that characterizes sources, distribution, and trends of chlorides in IL waters</a:t>
            </a:r>
          </a:p>
          <a:p>
            <a:endParaRPr lang="en-US" dirty="0"/>
          </a:p>
          <a:p>
            <a:r>
              <a:rPr lang="en-US" dirty="0" smtClean="0"/>
              <a:t>Increased </a:t>
            </a:r>
            <a:r>
              <a:rPr lang="en-US" dirty="0"/>
              <a:t>Use of Chloride for Road De-icing </a:t>
            </a:r>
          </a:p>
          <a:p>
            <a:pPr lvl="1"/>
            <a:r>
              <a:rPr lang="en-US" dirty="0"/>
              <a:t>An estimated annual average of 471,000 metric tons of road salt were used in Illinois for the years 2002 to 2005, mostly in the Chicago region</a:t>
            </a:r>
            <a:r>
              <a:rPr lang="en-US" dirty="0" smtClean="0"/>
              <a:t>.</a:t>
            </a:r>
            <a:endParaRPr lang="en-US" dirty="0"/>
          </a:p>
          <a:p>
            <a:pPr lvl="1"/>
            <a:r>
              <a:rPr lang="en-US" dirty="0"/>
              <a:t>Average annual road salt sales have increased since 2005</a:t>
            </a:r>
            <a:r>
              <a:rPr lang="en-US" dirty="0" smtClean="0"/>
              <a:t>.</a:t>
            </a:r>
          </a:p>
          <a:p>
            <a:pPr marL="393192" lvl="1" indent="0">
              <a:buNone/>
            </a:pPr>
            <a:endParaRPr lang="en-US" dirty="0"/>
          </a:p>
          <a:p>
            <a:r>
              <a:rPr lang="en-US" dirty="0" smtClean="0"/>
              <a:t>Findings:</a:t>
            </a:r>
            <a:endParaRPr lang="en-US" dirty="0"/>
          </a:p>
          <a:p>
            <a:pPr lvl="1"/>
            <a:r>
              <a:rPr lang="en-US" dirty="0" smtClean="0"/>
              <a:t>Chloride </a:t>
            </a:r>
            <a:r>
              <a:rPr lang="en-US" dirty="0"/>
              <a:t>concentrations are elevated in most water bodies in the Chicago region, primarily due to road salt runoff</a:t>
            </a:r>
            <a:r>
              <a:rPr lang="en-US" dirty="0" smtClean="0"/>
              <a:t>.</a:t>
            </a:r>
            <a:endParaRPr lang="en-US" dirty="0"/>
          </a:p>
          <a:p>
            <a:pPr lvl="1"/>
            <a:r>
              <a:rPr lang="en-US" dirty="0"/>
              <a:t>Two road salt runoff samples collected by Kelly et al.(2010) dripping off road bridges in </a:t>
            </a:r>
            <a:r>
              <a:rPr lang="en-US" dirty="0" err="1"/>
              <a:t>Pekin</a:t>
            </a:r>
            <a:r>
              <a:rPr lang="en-US" dirty="0"/>
              <a:t> and Willow Springs, IL, had very high concentrations of chloride: 1572 and 8930 mg/L.</a:t>
            </a:r>
          </a:p>
          <a:p>
            <a:pPr marL="393192" lvl="1"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14</a:t>
            </a:fld>
            <a:endParaRPr lang="en-US"/>
          </a:p>
        </p:txBody>
      </p:sp>
    </p:spTree>
    <p:extLst>
      <p:ext uri="{BB962C8B-B14F-4D97-AF65-F5344CB8AC3E}">
        <p14:creationId xmlns:p14="http://schemas.microsoft.com/office/powerpoint/2010/main" val="2958945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Continued </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4146416428"/>
              </p:ext>
            </p:extLst>
          </p:nvPr>
        </p:nvGraphicFramePr>
        <p:xfrm>
          <a:off x="2214563" y="2268538"/>
          <a:ext cx="4714875" cy="3724275"/>
        </p:xfrm>
        <a:graphic>
          <a:graphicData uri="http://schemas.openxmlformats.org/presentationml/2006/ole">
            <mc:AlternateContent xmlns:mc="http://schemas.openxmlformats.org/markup-compatibility/2006">
              <mc:Choice xmlns:v="urn:schemas-microsoft-com:vml" Requires="v">
                <p:oleObj spid="_x0000_s1424" name="Acrobat Document" r:id="rId3" imgW="4714690" imgH="3724200" progId="AcroExch.Document.7">
                  <p:embed/>
                </p:oleObj>
              </mc:Choice>
              <mc:Fallback>
                <p:oleObj name="Acrobat Document" r:id="rId3" imgW="4714690" imgH="3724200" progId="AcroExch.Document.7">
                  <p:embed/>
                  <p:pic>
                    <p:nvPicPr>
                      <p:cNvPr id="0" name=""/>
                      <p:cNvPicPr/>
                      <p:nvPr/>
                    </p:nvPicPr>
                    <p:blipFill>
                      <a:blip r:embed="rId4"/>
                      <a:stretch>
                        <a:fillRect/>
                      </a:stretch>
                    </p:blipFill>
                    <p:spPr>
                      <a:xfrm>
                        <a:off x="2214563" y="2268538"/>
                        <a:ext cx="4714875" cy="3724275"/>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7746C448-F9B8-45BF-8D81-FEF6674A96B2}" type="slidenum">
              <a:rPr lang="en-US" smtClean="0"/>
              <a:t>15</a:t>
            </a:fld>
            <a:endParaRPr lang="en-US"/>
          </a:p>
        </p:txBody>
      </p:sp>
    </p:spTree>
    <p:extLst>
      <p:ext uri="{BB962C8B-B14F-4D97-AF65-F5344CB8AC3E}">
        <p14:creationId xmlns:p14="http://schemas.microsoft.com/office/powerpoint/2010/main" val="1794767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MWRDGC</a:t>
            </a:r>
            <a:endParaRPr lang="en-US" dirty="0"/>
          </a:p>
        </p:txBody>
      </p:sp>
      <p:sp>
        <p:nvSpPr>
          <p:cNvPr id="3" name="Content Placeholder 2"/>
          <p:cNvSpPr>
            <a:spLocks noGrp="1"/>
          </p:cNvSpPr>
          <p:nvPr>
            <p:ph idx="1"/>
          </p:nvPr>
        </p:nvSpPr>
        <p:spPr/>
        <p:txBody>
          <a:bodyPr/>
          <a:lstStyle/>
          <a:p>
            <a:r>
              <a:rPr lang="en-US" dirty="0" smtClean="0"/>
              <a:t>History of Monitoring Program</a:t>
            </a:r>
          </a:p>
          <a:p>
            <a:pPr lvl="1"/>
            <a:r>
              <a:rPr lang="en-US" dirty="0" smtClean="0"/>
              <a:t>Collecting data since 1970</a:t>
            </a:r>
          </a:p>
          <a:p>
            <a:pPr lvl="1"/>
            <a:r>
              <a:rPr lang="en-US" dirty="0" smtClean="0"/>
              <a:t>Currently have at least 28 stations in CAWS watershed that have been collecting data for 10 or more years</a:t>
            </a:r>
          </a:p>
          <a:p>
            <a:r>
              <a:rPr lang="en-US" dirty="0" smtClean="0"/>
              <a:t>Methodology of looking at the District’s data</a:t>
            </a:r>
          </a:p>
          <a:p>
            <a:pPr lvl="1"/>
            <a:r>
              <a:rPr lang="en-US" dirty="0" smtClean="0"/>
              <a:t>Reviewed data from 2001 – 2012</a:t>
            </a:r>
          </a:p>
          <a:p>
            <a:pPr lvl="2"/>
            <a:r>
              <a:rPr lang="en-US" dirty="0"/>
              <a:t>C</a:t>
            </a:r>
            <a:r>
              <a:rPr lang="en-US" dirty="0" smtClean="0"/>
              <a:t>hloride concentrations above 500 mg/L, results expressed in percentages</a:t>
            </a:r>
          </a:p>
          <a:p>
            <a:pPr lvl="2"/>
            <a:r>
              <a:rPr lang="en-US" dirty="0" smtClean="0"/>
              <a:t>December – March </a:t>
            </a:r>
          </a:p>
          <a:p>
            <a:pPr lvl="1"/>
            <a:endParaRPr lang="en-US" dirty="0" smtClean="0"/>
          </a:p>
          <a:p>
            <a:pPr marL="667512" lvl="2" indent="0">
              <a:buNone/>
            </a:pPr>
            <a:endParaRPr lang="en-US" dirty="0" smtClean="0"/>
          </a:p>
          <a:p>
            <a:pPr marL="393192" lvl="1" indent="0">
              <a:buNone/>
            </a:pP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16</a:t>
            </a:fld>
            <a:endParaRPr lang="en-US"/>
          </a:p>
        </p:txBody>
      </p:sp>
    </p:spTree>
    <p:extLst>
      <p:ext uri="{BB962C8B-B14F-4D97-AF65-F5344CB8AC3E}">
        <p14:creationId xmlns:p14="http://schemas.microsoft.com/office/powerpoint/2010/main" val="3211926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pPr algn="ctr"/>
            <a:r>
              <a:rPr lang="en-US" sz="3200" dirty="0" smtClean="0"/>
              <a:t>Chloride percentages above 500 mg/L</a:t>
            </a:r>
            <a:br>
              <a:rPr lang="en-US" sz="3200" dirty="0" smtClean="0"/>
            </a:br>
            <a:r>
              <a:rPr lang="en-US" sz="3200" dirty="0" smtClean="0"/>
              <a:t>Jan. 2001 through Dec. 2012 (Dec. – March)</a:t>
            </a:r>
            <a:endParaRPr lang="en-US" sz="3200" dirty="0"/>
          </a:p>
        </p:txBody>
      </p:sp>
      <p:sp>
        <p:nvSpPr>
          <p:cNvPr id="3" name="Content Placeholder 2"/>
          <p:cNvSpPr>
            <a:spLocks noGrp="1"/>
          </p:cNvSpPr>
          <p:nvPr>
            <p:ph idx="1"/>
          </p:nvPr>
        </p:nvSpPr>
        <p:spPr>
          <a:xfrm>
            <a:off x="457200" y="1905000"/>
            <a:ext cx="8229600" cy="4221163"/>
          </a:xfrm>
        </p:spPr>
        <p:txBody>
          <a:bodyPr>
            <a:normAutofit fontScale="70000" lnSpcReduction="20000"/>
          </a:bodyPr>
          <a:lstStyle/>
          <a:p>
            <a:pPr marL="514350" indent="-514350">
              <a:buFont typeface="+mj-lt"/>
              <a:buAutoNum type="arabicPeriod"/>
            </a:pPr>
            <a:r>
              <a:rPr lang="en-US" sz="2800" dirty="0" smtClean="0"/>
              <a:t>North </a:t>
            </a:r>
            <a:r>
              <a:rPr lang="en-US" sz="2800" dirty="0"/>
              <a:t>Shore Channel – </a:t>
            </a:r>
            <a:r>
              <a:rPr lang="en-US" sz="2800" dirty="0" smtClean="0"/>
              <a:t>8%</a:t>
            </a:r>
          </a:p>
          <a:p>
            <a:pPr marL="514350" indent="-514350">
              <a:buFont typeface="+mj-lt"/>
              <a:buAutoNum type="arabicPeriod"/>
            </a:pPr>
            <a:r>
              <a:rPr lang="en-US" sz="2800" dirty="0" smtClean="0"/>
              <a:t>North </a:t>
            </a:r>
            <a:r>
              <a:rPr lang="en-US" sz="2800" dirty="0"/>
              <a:t>Br. Chicago River – 13% </a:t>
            </a:r>
            <a:endParaRPr lang="en-US" sz="2800" dirty="0" smtClean="0"/>
          </a:p>
          <a:p>
            <a:pPr marL="514350" indent="-514350">
              <a:buFont typeface="+mj-lt"/>
              <a:buAutoNum type="arabicPeriod"/>
            </a:pPr>
            <a:r>
              <a:rPr lang="en-US" sz="2800" dirty="0" smtClean="0"/>
              <a:t>Chicago River – 2%</a:t>
            </a:r>
            <a:endParaRPr lang="en-US" sz="2800" dirty="0"/>
          </a:p>
          <a:p>
            <a:pPr marL="514350" indent="-514350">
              <a:buFont typeface="+mj-lt"/>
              <a:buAutoNum type="arabicPeriod"/>
            </a:pPr>
            <a:r>
              <a:rPr lang="en-US" sz="2800" dirty="0" smtClean="0"/>
              <a:t>South Br. Chicago River – 4.4% </a:t>
            </a:r>
          </a:p>
          <a:p>
            <a:pPr marL="514350" indent="-514350">
              <a:buFont typeface="+mj-lt"/>
              <a:buAutoNum type="arabicPeriod"/>
            </a:pPr>
            <a:r>
              <a:rPr lang="en-US" sz="2800" dirty="0" smtClean="0"/>
              <a:t>S. </a:t>
            </a:r>
            <a:r>
              <a:rPr lang="en-US" sz="2800" dirty="0" err="1" smtClean="0"/>
              <a:t>Fk</a:t>
            </a:r>
            <a:r>
              <a:rPr lang="en-US" sz="2800" dirty="0" smtClean="0"/>
              <a:t>. S. Br. Chicago River – 4%</a:t>
            </a:r>
          </a:p>
          <a:p>
            <a:pPr marL="514350" indent="-514350">
              <a:buFont typeface="+mj-lt"/>
              <a:buAutoNum type="arabicPeriod"/>
            </a:pPr>
            <a:r>
              <a:rPr lang="en-US" sz="2800" dirty="0" smtClean="0"/>
              <a:t>CSSC </a:t>
            </a:r>
            <a:r>
              <a:rPr lang="en-US" sz="2800" dirty="0"/>
              <a:t>- 6% </a:t>
            </a:r>
          </a:p>
          <a:p>
            <a:pPr marL="514350" indent="-514350">
              <a:buFont typeface="+mj-lt"/>
              <a:buAutoNum type="arabicPeriod"/>
            </a:pPr>
            <a:r>
              <a:rPr lang="en-US" sz="2800" dirty="0"/>
              <a:t>Des Plaines River – 6% (2001 data only)</a:t>
            </a:r>
          </a:p>
          <a:p>
            <a:pPr marL="514350" indent="-514350">
              <a:buFont typeface="+mj-lt"/>
              <a:buAutoNum type="arabicPeriod"/>
            </a:pPr>
            <a:r>
              <a:rPr lang="en-US" sz="2800" dirty="0"/>
              <a:t>Calumet </a:t>
            </a:r>
            <a:r>
              <a:rPr lang="en-US" sz="2800" dirty="0" smtClean="0"/>
              <a:t>River </a:t>
            </a:r>
            <a:r>
              <a:rPr lang="en-US" sz="2800" dirty="0"/>
              <a:t>– 0 above 500 mg/L</a:t>
            </a:r>
          </a:p>
          <a:p>
            <a:pPr marL="514350" indent="-514350">
              <a:buFont typeface="+mj-lt"/>
              <a:buAutoNum type="arabicPeriod"/>
            </a:pPr>
            <a:r>
              <a:rPr lang="en-US" sz="2800" dirty="0" smtClean="0"/>
              <a:t>Lake Calumet – no data</a:t>
            </a:r>
          </a:p>
          <a:p>
            <a:pPr marL="514350" indent="-514350">
              <a:buFont typeface="+mj-lt"/>
              <a:buAutoNum type="arabicPeriod"/>
            </a:pPr>
            <a:r>
              <a:rPr lang="en-US" sz="2800" dirty="0" smtClean="0"/>
              <a:t>Lake Calumet Connecting Channel – no data</a:t>
            </a:r>
          </a:p>
          <a:p>
            <a:pPr marL="514350" indent="-514350">
              <a:buFont typeface="+mj-lt"/>
              <a:buAutoNum type="arabicPeriod"/>
            </a:pPr>
            <a:r>
              <a:rPr lang="en-US" sz="2800" dirty="0"/>
              <a:t>Grand Calumet – 0 above 500 mg/L</a:t>
            </a:r>
          </a:p>
          <a:p>
            <a:pPr marL="514350" indent="-514350">
              <a:buFont typeface="+mj-lt"/>
              <a:buAutoNum type="arabicPeriod"/>
            </a:pPr>
            <a:r>
              <a:rPr lang="en-US" sz="2800" dirty="0"/>
              <a:t>Little Calumet River – 2.3</a:t>
            </a:r>
            <a:r>
              <a:rPr lang="en-US" sz="2800" dirty="0" smtClean="0"/>
              <a:t>%</a:t>
            </a:r>
          </a:p>
          <a:p>
            <a:pPr marL="514350" indent="-514350">
              <a:buFont typeface="+mj-lt"/>
              <a:buAutoNum type="arabicPeriod"/>
            </a:pPr>
            <a:r>
              <a:rPr lang="en-US" sz="2800" dirty="0" smtClean="0"/>
              <a:t>Cal-Sag </a:t>
            </a:r>
            <a:r>
              <a:rPr lang="en-US" sz="2800" dirty="0"/>
              <a:t>- 2.6% </a:t>
            </a:r>
          </a:p>
          <a:p>
            <a:endParaRPr lang="en-US" sz="3000" dirty="0"/>
          </a:p>
        </p:txBody>
      </p:sp>
      <p:sp>
        <p:nvSpPr>
          <p:cNvPr id="4" name="Slide Number Placeholder 3"/>
          <p:cNvSpPr>
            <a:spLocks noGrp="1"/>
          </p:cNvSpPr>
          <p:nvPr>
            <p:ph type="sldNum" sz="quarter" idx="12"/>
          </p:nvPr>
        </p:nvSpPr>
        <p:spPr/>
        <p:txBody>
          <a:bodyPr/>
          <a:lstStyle/>
          <a:p>
            <a:fld id="{7746C448-F9B8-45BF-8D81-FEF6674A96B2}" type="slidenum">
              <a:rPr lang="en-US" smtClean="0"/>
              <a:t>17</a:t>
            </a:fld>
            <a:endParaRPr lang="en-US"/>
          </a:p>
        </p:txBody>
      </p:sp>
    </p:spTree>
    <p:extLst>
      <p:ext uri="{BB962C8B-B14F-4D97-AF65-F5344CB8AC3E}">
        <p14:creationId xmlns:p14="http://schemas.microsoft.com/office/powerpoint/2010/main" val="1614039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896112"/>
          </a:xfrm>
        </p:spPr>
        <p:txBody>
          <a:bodyPr>
            <a:normAutofit/>
          </a:bodyPr>
          <a:lstStyle/>
          <a:p>
            <a:r>
              <a:rPr lang="en-US" dirty="0" smtClean="0"/>
              <a:t>Possible Scenarios</a:t>
            </a:r>
            <a:endParaRPr lang="en-US" dirty="0"/>
          </a:p>
        </p:txBody>
      </p:sp>
      <p:sp>
        <p:nvSpPr>
          <p:cNvPr id="6" name="Content Placeholder 5"/>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marL="0" indent="0">
              <a:buNone/>
            </a:pPr>
            <a:endParaRPr lang="en-US" dirty="0"/>
          </a:p>
        </p:txBody>
      </p:sp>
      <p:sp>
        <p:nvSpPr>
          <p:cNvPr id="8" name="Flowchart: Process 7"/>
          <p:cNvSpPr/>
          <p:nvPr/>
        </p:nvSpPr>
        <p:spPr>
          <a:xfrm>
            <a:off x="643812" y="3554964"/>
            <a:ext cx="1567543" cy="89729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PCB</a:t>
            </a:r>
            <a:endParaRPr lang="en-US" dirty="0"/>
          </a:p>
        </p:txBody>
      </p:sp>
      <p:sp>
        <p:nvSpPr>
          <p:cNvPr id="12" name="Flowchart: Process 11"/>
          <p:cNvSpPr/>
          <p:nvPr/>
        </p:nvSpPr>
        <p:spPr>
          <a:xfrm>
            <a:off x="2674776" y="3589176"/>
            <a:ext cx="1673290" cy="86308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CITGO</a:t>
            </a:r>
            <a:endParaRPr lang="en-US" dirty="0"/>
          </a:p>
        </p:txBody>
      </p:sp>
      <p:sp>
        <p:nvSpPr>
          <p:cNvPr id="13" name="Flowchart: Process 12"/>
          <p:cNvSpPr/>
          <p:nvPr/>
        </p:nvSpPr>
        <p:spPr>
          <a:xfrm>
            <a:off x="4800599" y="3589176"/>
            <a:ext cx="1562879" cy="86308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MWRDGC</a:t>
            </a:r>
            <a:endParaRPr lang="en-US" dirty="0"/>
          </a:p>
        </p:txBody>
      </p:sp>
      <p:sp>
        <p:nvSpPr>
          <p:cNvPr id="14" name="Flowchart: Process 13"/>
          <p:cNvSpPr/>
          <p:nvPr/>
        </p:nvSpPr>
        <p:spPr>
          <a:xfrm>
            <a:off x="6858000" y="3602782"/>
            <a:ext cx="1595535" cy="83586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IEPA</a:t>
            </a:r>
            <a:endParaRPr lang="en-US" dirty="0"/>
          </a:p>
        </p:txBody>
      </p:sp>
      <p:cxnSp>
        <p:nvCxnSpPr>
          <p:cNvPr id="35" name="Straight Connector 34"/>
          <p:cNvCxnSpPr/>
          <p:nvPr/>
        </p:nvCxnSpPr>
        <p:spPr>
          <a:xfrm>
            <a:off x="2286000" y="4020717"/>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419600" y="4048709"/>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477000" y="4072037"/>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7746C448-F9B8-45BF-8D81-FEF6674A96B2}" type="slidenum">
              <a:rPr lang="en-US" smtClean="0"/>
              <a:t>18</a:t>
            </a:fld>
            <a:endParaRPr lang="en-US"/>
          </a:p>
        </p:txBody>
      </p:sp>
    </p:spTree>
    <p:extLst>
      <p:ext uri="{BB962C8B-B14F-4D97-AF65-F5344CB8AC3E}">
        <p14:creationId xmlns:p14="http://schemas.microsoft.com/office/powerpoint/2010/main" val="778651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Implications on Point and Non-Point Sources </a:t>
            </a:r>
            <a:endParaRPr lang="en-US" dirty="0"/>
          </a:p>
        </p:txBody>
      </p:sp>
      <p:sp>
        <p:nvSpPr>
          <p:cNvPr id="3" name="Content Placeholder 2"/>
          <p:cNvSpPr>
            <a:spLocks noGrp="1"/>
          </p:cNvSpPr>
          <p:nvPr>
            <p:ph idx="1"/>
          </p:nvPr>
        </p:nvSpPr>
        <p:spPr>
          <a:xfrm>
            <a:off x="457200" y="1935480"/>
            <a:ext cx="8229600" cy="4770120"/>
          </a:xfrm>
        </p:spPr>
        <p:txBody>
          <a:bodyPr>
            <a:normAutofit lnSpcReduction="10000"/>
          </a:bodyPr>
          <a:lstStyle/>
          <a:p>
            <a:r>
              <a:rPr lang="en-US" dirty="0" smtClean="0"/>
              <a:t>Final water quality standard for the CAWS is still uncertain.</a:t>
            </a:r>
          </a:p>
          <a:p>
            <a:r>
              <a:rPr lang="en-US" dirty="0" smtClean="0"/>
              <a:t>The adoption of a chloride water quality standard (500 mg/L) for CAWS water bodies will result in listing many of these water bodies as impaired for 303d/305b purpose. </a:t>
            </a:r>
          </a:p>
          <a:p>
            <a:pPr lvl="1"/>
            <a:r>
              <a:rPr lang="en-US" dirty="0" smtClean="0"/>
              <a:t>Impaired status</a:t>
            </a:r>
          </a:p>
          <a:p>
            <a:pPr lvl="1"/>
            <a:r>
              <a:rPr lang="en-US" dirty="0" smtClean="0"/>
              <a:t>TMDL</a:t>
            </a:r>
          </a:p>
          <a:p>
            <a:r>
              <a:rPr lang="en-US" dirty="0" smtClean="0"/>
              <a:t>The impaired status of CAWS water bodies will significantly affect point and non-point sources’ ability to do future projects that would add additional chloride loadings to these water bodies. </a:t>
            </a:r>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19</a:t>
            </a:fld>
            <a:endParaRPr lang="en-US"/>
          </a:p>
        </p:txBody>
      </p:sp>
    </p:spTree>
    <p:extLst>
      <p:ext uri="{BB962C8B-B14F-4D97-AF65-F5344CB8AC3E}">
        <p14:creationId xmlns:p14="http://schemas.microsoft.com/office/powerpoint/2010/main" val="2329245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Chicago Area Waterway Rulemaking (R08-9)</a:t>
            </a:r>
            <a:endParaRPr lang="en-US" dirty="0"/>
          </a:p>
        </p:txBody>
      </p:sp>
      <p:sp>
        <p:nvSpPr>
          <p:cNvPr id="3" name="Content Placeholder 2"/>
          <p:cNvSpPr>
            <a:spLocks noGrp="1"/>
          </p:cNvSpPr>
          <p:nvPr>
            <p:ph idx="1"/>
          </p:nvPr>
        </p:nvSpPr>
        <p:spPr/>
        <p:txBody>
          <a:bodyPr/>
          <a:lstStyle/>
          <a:p>
            <a:r>
              <a:rPr lang="en-US" dirty="0" smtClean="0"/>
              <a:t>R08-9 was filed with the Illinois Pollution Control Board  in October 2007</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a:t>
            </a:fld>
            <a:endParaRPr lang="en-US"/>
          </a:p>
        </p:txBody>
      </p:sp>
    </p:spTree>
    <p:extLst>
      <p:ext uri="{BB962C8B-B14F-4D97-AF65-F5344CB8AC3E}">
        <p14:creationId xmlns:p14="http://schemas.microsoft.com/office/powerpoint/2010/main" val="15135599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r>
              <a:rPr lang="en-US" dirty="0" smtClean="0"/>
              <a:t>NPDES</a:t>
            </a:r>
          </a:p>
          <a:p>
            <a:r>
              <a:rPr lang="en-US" dirty="0" smtClean="0"/>
              <a:t>MS4</a:t>
            </a:r>
          </a:p>
          <a:p>
            <a:r>
              <a:rPr lang="en-US" dirty="0" smtClean="0"/>
              <a:t>401</a:t>
            </a: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20</a:t>
            </a:fld>
            <a:endParaRPr lang="en-US"/>
          </a:p>
        </p:txBody>
      </p:sp>
    </p:spTree>
    <p:extLst>
      <p:ext uri="{BB962C8B-B14F-4D97-AF65-F5344CB8AC3E}">
        <p14:creationId xmlns:p14="http://schemas.microsoft.com/office/powerpoint/2010/main" val="1817227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NPDES</a:t>
            </a:r>
            <a:endParaRPr lang="en-US" dirty="0"/>
          </a:p>
        </p:txBody>
      </p:sp>
      <p:sp>
        <p:nvSpPr>
          <p:cNvPr id="3" name="Content Placeholder 2"/>
          <p:cNvSpPr>
            <a:spLocks noGrp="1"/>
          </p:cNvSpPr>
          <p:nvPr>
            <p:ph idx="1"/>
          </p:nvPr>
        </p:nvSpPr>
        <p:spPr/>
        <p:txBody>
          <a:bodyPr/>
          <a:lstStyle/>
          <a:p>
            <a:endParaRPr lang="en-US" dirty="0" smtClean="0"/>
          </a:p>
          <a:p>
            <a:r>
              <a:rPr lang="en-US" dirty="0" smtClean="0"/>
              <a:t>New 	if chloride</a:t>
            </a:r>
          </a:p>
          <a:p>
            <a:endParaRPr lang="en-US" dirty="0" smtClean="0"/>
          </a:p>
          <a:p>
            <a:pPr marL="0" indent="0">
              <a:buNone/>
            </a:pPr>
            <a:endParaRPr lang="en-US" dirty="0"/>
          </a:p>
          <a:p>
            <a:r>
              <a:rPr lang="en-US" dirty="0" smtClean="0"/>
              <a:t>Renewed         if chloride</a:t>
            </a:r>
            <a:endParaRPr lang="en-US" dirty="0"/>
          </a:p>
          <a:p>
            <a:endParaRPr lang="en-US" dirty="0" smtClean="0"/>
          </a:p>
          <a:p>
            <a:pPr marL="0" indent="0">
              <a:buNone/>
            </a:pPr>
            <a:endParaRPr lang="en-US" dirty="0"/>
          </a:p>
          <a:p>
            <a:r>
              <a:rPr lang="en-US" dirty="0" smtClean="0"/>
              <a:t>Expanded</a:t>
            </a:r>
            <a:r>
              <a:rPr lang="en-US" dirty="0"/>
              <a:t>	</a:t>
            </a:r>
            <a:r>
              <a:rPr lang="en-US" dirty="0" smtClean="0"/>
              <a:t>        if chloride</a:t>
            </a:r>
            <a:endParaRPr lang="en-US" dirty="0"/>
          </a:p>
          <a:p>
            <a:endParaRPr lang="en-US" dirty="0" smtClean="0"/>
          </a:p>
        </p:txBody>
      </p:sp>
      <p:cxnSp>
        <p:nvCxnSpPr>
          <p:cNvPr id="5" name="Straight Connector 4"/>
          <p:cNvCxnSpPr/>
          <p:nvPr/>
        </p:nvCxnSpPr>
        <p:spPr>
          <a:xfrm>
            <a:off x="1760376" y="2667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114800" y="2362200"/>
            <a:ext cx="3048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48200" y="1992868"/>
            <a:ext cx="1248747" cy="369332"/>
          </a:xfrm>
          <a:prstGeom prst="rect">
            <a:avLst/>
          </a:prstGeom>
          <a:noFill/>
        </p:spPr>
        <p:txBody>
          <a:bodyPr wrap="square" rtlCol="0">
            <a:spAutoFit/>
          </a:bodyPr>
          <a:lstStyle/>
          <a:p>
            <a:r>
              <a:rPr lang="en-US" dirty="0" smtClean="0"/>
              <a:t>Impaired</a:t>
            </a:r>
            <a:endParaRPr lang="en-US" dirty="0"/>
          </a:p>
        </p:txBody>
      </p:sp>
      <p:cxnSp>
        <p:nvCxnSpPr>
          <p:cNvPr id="17" name="Straight Connector 16"/>
          <p:cNvCxnSpPr/>
          <p:nvPr/>
        </p:nvCxnSpPr>
        <p:spPr>
          <a:xfrm>
            <a:off x="4114800" y="2743200"/>
            <a:ext cx="3048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631094" y="2857500"/>
            <a:ext cx="1447800" cy="369332"/>
          </a:xfrm>
          <a:prstGeom prst="rect">
            <a:avLst/>
          </a:prstGeom>
          <a:noFill/>
        </p:spPr>
        <p:txBody>
          <a:bodyPr wrap="square" rtlCol="0">
            <a:spAutoFit/>
          </a:bodyPr>
          <a:lstStyle/>
          <a:p>
            <a:r>
              <a:rPr lang="en-US" dirty="0" smtClean="0"/>
              <a:t>TMDL</a:t>
            </a:r>
            <a:endParaRPr lang="en-US" dirty="0"/>
          </a:p>
        </p:txBody>
      </p:sp>
      <p:cxnSp>
        <p:nvCxnSpPr>
          <p:cNvPr id="20" name="Straight Connector 19"/>
          <p:cNvCxnSpPr/>
          <p:nvPr/>
        </p:nvCxnSpPr>
        <p:spPr>
          <a:xfrm>
            <a:off x="2236239" y="41148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388639" y="55626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495800" y="37338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95800" y="4114800"/>
            <a:ext cx="3048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953000" y="3405678"/>
            <a:ext cx="1248747" cy="369332"/>
          </a:xfrm>
          <a:prstGeom prst="rect">
            <a:avLst/>
          </a:prstGeom>
          <a:noFill/>
        </p:spPr>
        <p:txBody>
          <a:bodyPr wrap="square" rtlCol="0">
            <a:spAutoFit/>
          </a:bodyPr>
          <a:lstStyle/>
          <a:p>
            <a:r>
              <a:rPr lang="en-US" dirty="0" smtClean="0"/>
              <a:t>Impaired</a:t>
            </a:r>
            <a:endParaRPr lang="en-US" dirty="0"/>
          </a:p>
        </p:txBody>
      </p:sp>
      <p:sp>
        <p:nvSpPr>
          <p:cNvPr id="15" name="TextBox 14"/>
          <p:cNvSpPr txBox="1"/>
          <p:nvPr/>
        </p:nvSpPr>
        <p:spPr>
          <a:xfrm>
            <a:off x="4894683" y="4158734"/>
            <a:ext cx="1447800" cy="369332"/>
          </a:xfrm>
          <a:prstGeom prst="rect">
            <a:avLst/>
          </a:prstGeom>
          <a:noFill/>
        </p:spPr>
        <p:txBody>
          <a:bodyPr wrap="square" rtlCol="0">
            <a:spAutoFit/>
          </a:bodyPr>
          <a:lstStyle/>
          <a:p>
            <a:r>
              <a:rPr lang="en-US" dirty="0" smtClean="0"/>
              <a:t>TMDL</a:t>
            </a:r>
            <a:endParaRPr lang="en-US" dirty="0"/>
          </a:p>
        </p:txBody>
      </p:sp>
      <p:cxnSp>
        <p:nvCxnSpPr>
          <p:cNvPr id="16" name="Straight Connector 15"/>
          <p:cNvCxnSpPr/>
          <p:nvPr/>
        </p:nvCxnSpPr>
        <p:spPr>
          <a:xfrm flipV="1">
            <a:off x="4648200" y="51816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48200" y="5557935"/>
            <a:ext cx="3048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064967" y="4812268"/>
            <a:ext cx="1248747" cy="369332"/>
          </a:xfrm>
          <a:prstGeom prst="rect">
            <a:avLst/>
          </a:prstGeom>
          <a:noFill/>
        </p:spPr>
        <p:txBody>
          <a:bodyPr wrap="square" rtlCol="0">
            <a:spAutoFit/>
          </a:bodyPr>
          <a:lstStyle/>
          <a:p>
            <a:r>
              <a:rPr lang="en-US" dirty="0" smtClean="0"/>
              <a:t>Impaired</a:t>
            </a:r>
            <a:endParaRPr lang="en-US" dirty="0"/>
          </a:p>
        </p:txBody>
      </p:sp>
      <p:sp>
        <p:nvSpPr>
          <p:cNvPr id="23" name="TextBox 22"/>
          <p:cNvSpPr txBox="1"/>
          <p:nvPr/>
        </p:nvSpPr>
        <p:spPr>
          <a:xfrm>
            <a:off x="5085183" y="5672235"/>
            <a:ext cx="1447800" cy="369332"/>
          </a:xfrm>
          <a:prstGeom prst="rect">
            <a:avLst/>
          </a:prstGeom>
          <a:noFill/>
        </p:spPr>
        <p:txBody>
          <a:bodyPr wrap="square" rtlCol="0">
            <a:spAutoFit/>
          </a:bodyPr>
          <a:lstStyle/>
          <a:p>
            <a:r>
              <a:rPr lang="en-US" dirty="0" smtClean="0"/>
              <a:t>TMDL</a:t>
            </a: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21</a:t>
            </a:fld>
            <a:endParaRPr lang="en-US"/>
          </a:p>
        </p:txBody>
      </p:sp>
    </p:spTree>
    <p:extLst>
      <p:ext uri="{BB962C8B-B14F-4D97-AF65-F5344CB8AC3E}">
        <p14:creationId xmlns:p14="http://schemas.microsoft.com/office/powerpoint/2010/main" val="4071623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MS4</a:t>
            </a:r>
            <a:endParaRPr lang="en-US" dirty="0"/>
          </a:p>
        </p:txBody>
      </p:sp>
      <p:sp>
        <p:nvSpPr>
          <p:cNvPr id="3" name="Content Placeholder 2"/>
          <p:cNvSpPr>
            <a:spLocks noGrp="1"/>
          </p:cNvSpPr>
          <p:nvPr>
            <p:ph idx="1"/>
          </p:nvPr>
        </p:nvSpPr>
        <p:spPr/>
        <p:txBody>
          <a:bodyPr/>
          <a:lstStyle/>
          <a:p>
            <a:r>
              <a:rPr lang="en-US" dirty="0" smtClean="0"/>
              <a:t>New General Permit</a:t>
            </a:r>
          </a:p>
          <a:p>
            <a:pPr lvl="1"/>
            <a:r>
              <a:rPr lang="en-US" dirty="0" smtClean="0"/>
              <a:t>Id segment if segment is listed as impaired</a:t>
            </a:r>
          </a:p>
          <a:p>
            <a:pPr lvl="1"/>
            <a:r>
              <a:rPr lang="en-US" dirty="0" smtClean="0"/>
              <a:t>Shall not cause or contribute to violation of any applicable WQS</a:t>
            </a:r>
          </a:p>
          <a:p>
            <a:pPr lvl="1"/>
            <a:r>
              <a:rPr lang="en-US" dirty="0" smtClean="0"/>
              <a:t>If TMDL approved (page 4), then</a:t>
            </a:r>
          </a:p>
          <a:p>
            <a:pPr lvl="2"/>
            <a:r>
              <a:rPr lang="en-US" dirty="0" smtClean="0"/>
              <a:t>Must meet allocations</a:t>
            </a:r>
          </a:p>
          <a:p>
            <a:pPr lvl="2"/>
            <a:r>
              <a:rPr lang="en-US" dirty="0" smtClean="0"/>
              <a:t>Modify storm water management program so that TMDL allocations are met</a:t>
            </a: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22</a:t>
            </a:fld>
            <a:endParaRPr lang="en-US"/>
          </a:p>
        </p:txBody>
      </p:sp>
    </p:spTree>
    <p:extLst>
      <p:ext uri="{BB962C8B-B14F-4D97-AF65-F5344CB8AC3E}">
        <p14:creationId xmlns:p14="http://schemas.microsoft.com/office/powerpoint/2010/main" val="4174257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a:bodyPr>
          <a:lstStyle/>
          <a:p>
            <a:r>
              <a:rPr lang="en-US" dirty="0" smtClean="0"/>
              <a:t>Pollution Prevention/Good Housekeeping for Municipal Operations</a:t>
            </a:r>
          </a:p>
          <a:p>
            <a:r>
              <a:rPr lang="en-US" dirty="0"/>
              <a:t>Monitoring </a:t>
            </a:r>
          </a:p>
          <a:p>
            <a:pPr lvl="1"/>
            <a:r>
              <a:rPr lang="en-US" dirty="0"/>
              <a:t>Shall include at a minimum, quarterly monitoring of receiving waters upstream and downstream of MS4 discharges</a:t>
            </a:r>
          </a:p>
          <a:p>
            <a:pPr lvl="2"/>
            <a:r>
              <a:rPr lang="en-US" dirty="0"/>
              <a:t>Chloride monitoring </a:t>
            </a:r>
            <a:r>
              <a:rPr lang="en-US" dirty="0" smtClean="0"/>
              <a:t>requirement</a:t>
            </a:r>
            <a:endParaRPr lang="en-US" dirty="0"/>
          </a:p>
          <a:p>
            <a:pPr marL="393192" lvl="1" indent="0">
              <a:buNone/>
            </a:pP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23</a:t>
            </a:fld>
            <a:endParaRPr lang="en-US"/>
          </a:p>
        </p:txBody>
      </p:sp>
    </p:spTree>
    <p:extLst>
      <p:ext uri="{BB962C8B-B14F-4D97-AF65-F5344CB8AC3E}">
        <p14:creationId xmlns:p14="http://schemas.microsoft.com/office/powerpoint/2010/main" val="2628893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401</a:t>
            </a:r>
            <a:endParaRPr lang="en-US" dirty="0"/>
          </a:p>
        </p:txBody>
      </p:sp>
      <p:sp>
        <p:nvSpPr>
          <p:cNvPr id="3" name="Content Placeholder 2"/>
          <p:cNvSpPr>
            <a:spLocks noGrp="1"/>
          </p:cNvSpPr>
          <p:nvPr>
            <p:ph idx="1"/>
          </p:nvPr>
        </p:nvSpPr>
        <p:spPr/>
        <p:txBody>
          <a:bodyPr/>
          <a:lstStyle/>
          <a:p>
            <a:endParaRPr lang="en-US" dirty="0" smtClean="0"/>
          </a:p>
          <a:p>
            <a:r>
              <a:rPr lang="en-US" dirty="0" smtClean="0"/>
              <a:t>New 	if chloride</a:t>
            </a:r>
          </a:p>
          <a:p>
            <a:endParaRPr lang="en-US" dirty="0" smtClean="0"/>
          </a:p>
          <a:p>
            <a:pPr marL="0" indent="0">
              <a:buNone/>
            </a:pPr>
            <a:endParaRPr lang="en-US" dirty="0"/>
          </a:p>
          <a:p>
            <a:r>
              <a:rPr lang="en-US" dirty="0" smtClean="0"/>
              <a:t>Renewed         if chloride</a:t>
            </a:r>
            <a:endParaRPr lang="en-US" dirty="0"/>
          </a:p>
          <a:p>
            <a:endParaRPr lang="en-US" dirty="0" smtClean="0"/>
          </a:p>
          <a:p>
            <a:pPr marL="0" indent="0">
              <a:buNone/>
            </a:pPr>
            <a:endParaRPr lang="en-US" dirty="0"/>
          </a:p>
          <a:p>
            <a:r>
              <a:rPr lang="en-US" dirty="0" smtClean="0"/>
              <a:t>Modified</a:t>
            </a:r>
            <a:r>
              <a:rPr lang="en-US" dirty="0"/>
              <a:t>	</a:t>
            </a:r>
            <a:r>
              <a:rPr lang="en-US" dirty="0" smtClean="0"/>
              <a:t>        if chloride</a:t>
            </a:r>
            <a:endParaRPr lang="en-US" dirty="0"/>
          </a:p>
          <a:p>
            <a:endParaRPr lang="en-US" dirty="0" smtClean="0"/>
          </a:p>
        </p:txBody>
      </p:sp>
      <p:cxnSp>
        <p:nvCxnSpPr>
          <p:cNvPr id="5" name="Straight Connector 4"/>
          <p:cNvCxnSpPr/>
          <p:nvPr/>
        </p:nvCxnSpPr>
        <p:spPr>
          <a:xfrm>
            <a:off x="1760376" y="2667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114800" y="2362200"/>
            <a:ext cx="3048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48200" y="1992868"/>
            <a:ext cx="1248747" cy="369332"/>
          </a:xfrm>
          <a:prstGeom prst="rect">
            <a:avLst/>
          </a:prstGeom>
          <a:noFill/>
        </p:spPr>
        <p:txBody>
          <a:bodyPr wrap="square" rtlCol="0">
            <a:spAutoFit/>
          </a:bodyPr>
          <a:lstStyle/>
          <a:p>
            <a:r>
              <a:rPr lang="en-US" dirty="0" smtClean="0"/>
              <a:t>Impaired</a:t>
            </a:r>
            <a:endParaRPr lang="en-US" dirty="0"/>
          </a:p>
        </p:txBody>
      </p:sp>
      <p:cxnSp>
        <p:nvCxnSpPr>
          <p:cNvPr id="17" name="Straight Connector 16"/>
          <p:cNvCxnSpPr/>
          <p:nvPr/>
        </p:nvCxnSpPr>
        <p:spPr>
          <a:xfrm>
            <a:off x="4114800" y="2743200"/>
            <a:ext cx="3048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631094" y="2857500"/>
            <a:ext cx="1447800" cy="369332"/>
          </a:xfrm>
          <a:prstGeom prst="rect">
            <a:avLst/>
          </a:prstGeom>
          <a:noFill/>
        </p:spPr>
        <p:txBody>
          <a:bodyPr wrap="square" rtlCol="0">
            <a:spAutoFit/>
          </a:bodyPr>
          <a:lstStyle/>
          <a:p>
            <a:r>
              <a:rPr lang="en-US" dirty="0" smtClean="0"/>
              <a:t>TMDL</a:t>
            </a:r>
            <a:endParaRPr lang="en-US" dirty="0"/>
          </a:p>
        </p:txBody>
      </p:sp>
      <p:cxnSp>
        <p:nvCxnSpPr>
          <p:cNvPr id="20" name="Straight Connector 19"/>
          <p:cNvCxnSpPr/>
          <p:nvPr/>
        </p:nvCxnSpPr>
        <p:spPr>
          <a:xfrm>
            <a:off x="2236239" y="41148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388639" y="55626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495800" y="37338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95800" y="4114800"/>
            <a:ext cx="3048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953000" y="3405678"/>
            <a:ext cx="1248747" cy="369332"/>
          </a:xfrm>
          <a:prstGeom prst="rect">
            <a:avLst/>
          </a:prstGeom>
          <a:noFill/>
        </p:spPr>
        <p:txBody>
          <a:bodyPr wrap="square" rtlCol="0">
            <a:spAutoFit/>
          </a:bodyPr>
          <a:lstStyle/>
          <a:p>
            <a:r>
              <a:rPr lang="en-US" dirty="0" smtClean="0"/>
              <a:t>Impaired</a:t>
            </a:r>
            <a:endParaRPr lang="en-US" dirty="0"/>
          </a:p>
        </p:txBody>
      </p:sp>
      <p:sp>
        <p:nvSpPr>
          <p:cNvPr id="15" name="TextBox 14"/>
          <p:cNvSpPr txBox="1"/>
          <p:nvPr/>
        </p:nvSpPr>
        <p:spPr>
          <a:xfrm>
            <a:off x="4894683" y="4158734"/>
            <a:ext cx="1447800" cy="369332"/>
          </a:xfrm>
          <a:prstGeom prst="rect">
            <a:avLst/>
          </a:prstGeom>
          <a:noFill/>
        </p:spPr>
        <p:txBody>
          <a:bodyPr wrap="square" rtlCol="0">
            <a:spAutoFit/>
          </a:bodyPr>
          <a:lstStyle/>
          <a:p>
            <a:r>
              <a:rPr lang="en-US" dirty="0" smtClean="0"/>
              <a:t>TMDL</a:t>
            </a:r>
            <a:endParaRPr lang="en-US" dirty="0"/>
          </a:p>
        </p:txBody>
      </p:sp>
      <p:cxnSp>
        <p:nvCxnSpPr>
          <p:cNvPr id="16" name="Straight Connector 15"/>
          <p:cNvCxnSpPr/>
          <p:nvPr/>
        </p:nvCxnSpPr>
        <p:spPr>
          <a:xfrm flipV="1">
            <a:off x="4648200" y="51816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48200" y="5557935"/>
            <a:ext cx="3048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064967" y="4812268"/>
            <a:ext cx="1248747" cy="369332"/>
          </a:xfrm>
          <a:prstGeom prst="rect">
            <a:avLst/>
          </a:prstGeom>
          <a:noFill/>
        </p:spPr>
        <p:txBody>
          <a:bodyPr wrap="square" rtlCol="0">
            <a:spAutoFit/>
          </a:bodyPr>
          <a:lstStyle/>
          <a:p>
            <a:r>
              <a:rPr lang="en-US" dirty="0" smtClean="0"/>
              <a:t>Impaired</a:t>
            </a:r>
            <a:endParaRPr lang="en-US" dirty="0"/>
          </a:p>
        </p:txBody>
      </p:sp>
      <p:sp>
        <p:nvSpPr>
          <p:cNvPr id="23" name="TextBox 22"/>
          <p:cNvSpPr txBox="1"/>
          <p:nvPr/>
        </p:nvSpPr>
        <p:spPr>
          <a:xfrm>
            <a:off x="5085183" y="5672235"/>
            <a:ext cx="1447800" cy="369332"/>
          </a:xfrm>
          <a:prstGeom prst="rect">
            <a:avLst/>
          </a:prstGeom>
          <a:noFill/>
        </p:spPr>
        <p:txBody>
          <a:bodyPr wrap="square" rtlCol="0">
            <a:spAutoFit/>
          </a:bodyPr>
          <a:lstStyle/>
          <a:p>
            <a:r>
              <a:rPr lang="en-US" dirty="0" smtClean="0"/>
              <a:t>TMDL</a:t>
            </a: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24</a:t>
            </a:fld>
            <a:endParaRPr lang="en-US"/>
          </a:p>
        </p:txBody>
      </p:sp>
    </p:spTree>
    <p:extLst>
      <p:ext uri="{BB962C8B-B14F-4D97-AF65-F5344CB8AC3E}">
        <p14:creationId xmlns:p14="http://schemas.microsoft.com/office/powerpoint/2010/main" val="2993987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Possible Solutions</a:t>
            </a:r>
            <a:endParaRPr lang="en-US" dirty="0"/>
          </a:p>
        </p:txBody>
      </p:sp>
      <p:sp>
        <p:nvSpPr>
          <p:cNvPr id="3" name="Content Placeholder 2"/>
          <p:cNvSpPr>
            <a:spLocks noGrp="1"/>
          </p:cNvSpPr>
          <p:nvPr>
            <p:ph idx="1"/>
          </p:nvPr>
        </p:nvSpPr>
        <p:spPr/>
        <p:txBody>
          <a:bodyPr>
            <a:normAutofit/>
          </a:bodyPr>
          <a:lstStyle/>
          <a:p>
            <a:r>
              <a:rPr lang="en-US" dirty="0" smtClean="0"/>
              <a:t>Technology Controls</a:t>
            </a:r>
          </a:p>
          <a:p>
            <a:pPr lvl="1"/>
            <a:r>
              <a:rPr lang="en-US" dirty="0" smtClean="0"/>
              <a:t>Limited </a:t>
            </a:r>
          </a:p>
          <a:p>
            <a:pPr lvl="1"/>
            <a:r>
              <a:rPr lang="en-US" dirty="0" smtClean="0"/>
              <a:t>Technically infeasible</a:t>
            </a:r>
          </a:p>
          <a:p>
            <a:pPr lvl="1"/>
            <a:r>
              <a:rPr lang="en-US" dirty="0" smtClean="0"/>
              <a:t>Economically unreasonable</a:t>
            </a:r>
          </a:p>
          <a:p>
            <a:r>
              <a:rPr lang="en-US" dirty="0" smtClean="0"/>
              <a:t>Regulatory Relief</a:t>
            </a:r>
          </a:p>
          <a:p>
            <a:pPr lvl="1"/>
            <a:r>
              <a:rPr lang="en-US" dirty="0" smtClean="0"/>
              <a:t>Adjusted Standard</a:t>
            </a:r>
          </a:p>
          <a:p>
            <a:pPr lvl="1"/>
            <a:r>
              <a:rPr lang="en-US" dirty="0" smtClean="0"/>
              <a:t>Site Specific Standard </a:t>
            </a:r>
          </a:p>
          <a:p>
            <a:pPr lvl="1"/>
            <a:r>
              <a:rPr lang="en-US" dirty="0" smtClean="0"/>
              <a:t>Variance </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25</a:t>
            </a:fld>
            <a:endParaRPr lang="en-US"/>
          </a:p>
        </p:txBody>
      </p:sp>
    </p:spTree>
    <p:extLst>
      <p:ext uri="{BB962C8B-B14F-4D97-AF65-F5344CB8AC3E}">
        <p14:creationId xmlns:p14="http://schemas.microsoft.com/office/powerpoint/2010/main" val="277335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Regulatory Relief</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26</a:t>
            </a:fld>
            <a:endParaRPr lang="en-US"/>
          </a:p>
        </p:txBody>
      </p:sp>
    </p:spTree>
    <p:extLst>
      <p:ext uri="{BB962C8B-B14F-4D97-AF65-F5344CB8AC3E}">
        <p14:creationId xmlns:p14="http://schemas.microsoft.com/office/powerpoint/2010/main" val="22081581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Relief</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Adjusted Standard</a:t>
            </a:r>
          </a:p>
          <a:p>
            <a:pPr lvl="1"/>
            <a:r>
              <a:rPr lang="en-US" dirty="0" smtClean="0"/>
              <a:t>Provides </a:t>
            </a:r>
            <a:r>
              <a:rPr lang="en-US" dirty="0"/>
              <a:t>relief from rules of general applicability.</a:t>
            </a:r>
          </a:p>
          <a:p>
            <a:pPr lvl="1"/>
            <a:r>
              <a:rPr lang="en-US" dirty="0" smtClean="0"/>
              <a:t>Satisfy </a:t>
            </a:r>
            <a:r>
              <a:rPr lang="en-US" dirty="0"/>
              <a:t>the “level of justification” specified in </a:t>
            </a:r>
            <a:r>
              <a:rPr lang="en-US" dirty="0" smtClean="0"/>
              <a:t>the regulation</a:t>
            </a:r>
            <a:r>
              <a:rPr lang="en-US" dirty="0"/>
              <a:t>, if any. </a:t>
            </a:r>
            <a:endParaRPr lang="en-US" dirty="0" smtClean="0"/>
          </a:p>
          <a:p>
            <a:pPr lvl="1"/>
            <a:r>
              <a:rPr lang="en-US" dirty="0" smtClean="0"/>
              <a:t>If </a:t>
            </a:r>
            <a:r>
              <a:rPr lang="en-US" dirty="0" smtClean="0"/>
              <a:t>none, must demonstrate: </a:t>
            </a:r>
          </a:p>
          <a:p>
            <a:pPr marL="1124712" lvl="2" indent="-457200">
              <a:buFont typeface="+mj-lt"/>
              <a:buAutoNum type="arabicPeriod"/>
            </a:pPr>
            <a:r>
              <a:rPr lang="en-US" dirty="0"/>
              <a:t>F</a:t>
            </a:r>
            <a:r>
              <a:rPr lang="en-US" dirty="0" smtClean="0"/>
              <a:t>actors </a:t>
            </a:r>
            <a:r>
              <a:rPr lang="en-US" dirty="0"/>
              <a:t>relating to that petitioner are substantially and significantly different from the factors relied upon by the Board in adopting the general regulation applicable to that petitioner; </a:t>
            </a:r>
          </a:p>
          <a:p>
            <a:pPr marL="1124712" lvl="2" indent="-457200">
              <a:buFont typeface="+mj-lt"/>
              <a:buAutoNum type="arabicPeriod"/>
            </a:pPr>
            <a:r>
              <a:rPr lang="en-US" dirty="0"/>
              <a:t>T</a:t>
            </a:r>
            <a:r>
              <a:rPr lang="en-US" dirty="0" smtClean="0"/>
              <a:t>he </a:t>
            </a:r>
            <a:r>
              <a:rPr lang="en-US" dirty="0"/>
              <a:t>existence of those factors justifies an adjusted standard; </a:t>
            </a:r>
            <a:endParaRPr lang="en-US" dirty="0" smtClean="0"/>
          </a:p>
          <a:p>
            <a:pPr marL="1124712" lvl="2" indent="-457200">
              <a:buFont typeface="+mj-lt"/>
              <a:buAutoNum type="arabicPeriod"/>
            </a:pPr>
            <a:r>
              <a:rPr lang="en-US" dirty="0" smtClean="0"/>
              <a:t>Relief will </a:t>
            </a:r>
            <a:r>
              <a:rPr lang="en-US" dirty="0"/>
              <a:t>not result in environmental or health effects substantially and significantly more adverse than the effects considered by the Board in adopting the rule of general applicability; and </a:t>
            </a:r>
            <a:endParaRPr lang="en-US" dirty="0" smtClean="0"/>
          </a:p>
          <a:p>
            <a:pPr marL="1124712" lvl="2" indent="-457200">
              <a:buFont typeface="+mj-lt"/>
              <a:buAutoNum type="arabicPeriod"/>
            </a:pPr>
            <a:r>
              <a:rPr lang="en-US" dirty="0" smtClean="0"/>
              <a:t>The </a:t>
            </a:r>
            <a:r>
              <a:rPr lang="en-US" dirty="0"/>
              <a:t>adjusted standard is consistent with any applicable federal law</a:t>
            </a:r>
            <a:r>
              <a:rPr lang="en-US" dirty="0" smtClean="0"/>
              <a:t>.</a:t>
            </a:r>
          </a:p>
          <a:p>
            <a:endParaRPr lang="en-US" dirty="0"/>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27</a:t>
            </a:fld>
            <a:endParaRPr lang="en-US"/>
          </a:p>
        </p:txBody>
      </p:sp>
    </p:spTree>
    <p:extLst>
      <p:ext uri="{BB962C8B-B14F-4D97-AF65-F5344CB8AC3E}">
        <p14:creationId xmlns:p14="http://schemas.microsoft.com/office/powerpoint/2010/main" val="2543028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Relief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Site Specific Rulemaking</a:t>
            </a:r>
          </a:p>
          <a:p>
            <a:pPr lvl="1"/>
            <a:r>
              <a:rPr lang="en-US" dirty="0"/>
              <a:t>Provides relief from rule of general applicability, but can also be promulgated independently.</a:t>
            </a:r>
          </a:p>
          <a:p>
            <a:pPr lvl="1"/>
            <a:r>
              <a:rPr lang="en-US" dirty="0" smtClean="0"/>
              <a:t>Must </a:t>
            </a:r>
            <a:r>
              <a:rPr lang="en-US" dirty="0" smtClean="0"/>
              <a:t>specify: </a:t>
            </a:r>
            <a:endParaRPr lang="en-US" dirty="0" smtClean="0"/>
          </a:p>
          <a:p>
            <a:pPr marL="1124712" lvl="2" indent="-457200">
              <a:buFont typeface="+mj-lt"/>
              <a:buAutoNum type="arabicPeriod"/>
            </a:pPr>
            <a:r>
              <a:rPr lang="en-US" dirty="0" smtClean="0"/>
              <a:t>Reasons </a:t>
            </a:r>
            <a:r>
              <a:rPr lang="en-US" dirty="0"/>
              <a:t>why the general rule is not technically feasible or economically reasonable; </a:t>
            </a:r>
            <a:endParaRPr lang="en-US" dirty="0" smtClean="0"/>
          </a:p>
          <a:p>
            <a:pPr marL="1124712" lvl="2" indent="-457200">
              <a:buFont typeface="+mj-lt"/>
              <a:buAutoNum type="arabicPeriod"/>
            </a:pPr>
            <a:r>
              <a:rPr lang="en-US" dirty="0" smtClean="0"/>
              <a:t>Relevant </a:t>
            </a:r>
            <a:r>
              <a:rPr lang="en-US" dirty="0"/>
              <a:t>information regarding other similar sites’ ability to comply with the general rule</a:t>
            </a:r>
            <a:r>
              <a:rPr lang="en-US" dirty="0" smtClean="0"/>
              <a:t>; and</a:t>
            </a:r>
            <a:endParaRPr lang="en-US" dirty="0" smtClean="0"/>
          </a:p>
          <a:p>
            <a:pPr marL="1124712" lvl="2" indent="-457200">
              <a:buFont typeface="+mj-lt"/>
              <a:buAutoNum type="arabicPeriod"/>
            </a:pPr>
            <a:r>
              <a:rPr lang="en-US" dirty="0" smtClean="0"/>
              <a:t>Where </a:t>
            </a:r>
            <a:r>
              <a:rPr lang="en-US" dirty="0"/>
              <a:t>relevant, information pertaining to existing physical conditions, the character of the area involved, including the character of surrounding land uses, zoning classifications, and the nature of the existing air quality.  </a:t>
            </a:r>
            <a:endParaRPr lang="en-US" dirty="0" smtClean="0"/>
          </a:p>
          <a:p>
            <a:pPr marL="850392" lvl="1" indent="-457200"/>
            <a:r>
              <a:rPr lang="en-US" dirty="0" smtClean="0"/>
              <a:t>Must </a:t>
            </a:r>
            <a:r>
              <a:rPr lang="en-US" dirty="0"/>
              <a:t>demonstrate that the proposal is consistent with federal law.</a:t>
            </a:r>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28</a:t>
            </a:fld>
            <a:endParaRPr lang="en-US"/>
          </a:p>
        </p:txBody>
      </p:sp>
    </p:spTree>
    <p:extLst>
      <p:ext uri="{BB962C8B-B14F-4D97-AF65-F5344CB8AC3E}">
        <p14:creationId xmlns:p14="http://schemas.microsoft.com/office/powerpoint/2010/main" val="2892537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a:t>
            </a:r>
            <a:endParaRPr lang="en-US" dirty="0"/>
          </a:p>
        </p:txBody>
      </p:sp>
      <p:sp>
        <p:nvSpPr>
          <p:cNvPr id="3" name="Content Placeholder 2"/>
          <p:cNvSpPr>
            <a:spLocks noGrp="1"/>
          </p:cNvSpPr>
          <p:nvPr>
            <p:ph idx="1"/>
          </p:nvPr>
        </p:nvSpPr>
        <p:spPr/>
        <p:txBody>
          <a:bodyPr/>
          <a:lstStyle/>
          <a:p>
            <a:r>
              <a:rPr lang="en-US" dirty="0" smtClean="0"/>
              <a:t>Must comply with two set of requirements</a:t>
            </a:r>
          </a:p>
          <a:p>
            <a:pPr marL="850392" lvl="1" indent="-457200">
              <a:buFont typeface="+mj-lt"/>
              <a:buAutoNum type="arabicPeriod"/>
            </a:pPr>
            <a:r>
              <a:rPr lang="en-US" dirty="0" smtClean="0"/>
              <a:t>State requirements</a:t>
            </a:r>
          </a:p>
          <a:p>
            <a:pPr lvl="2"/>
            <a:r>
              <a:rPr lang="en-US" dirty="0" smtClean="0"/>
              <a:t>415 ILCS 5/35(a)</a:t>
            </a:r>
          </a:p>
          <a:p>
            <a:pPr lvl="2"/>
            <a:r>
              <a:rPr lang="en-US" dirty="0" smtClean="0"/>
              <a:t>35 </a:t>
            </a:r>
            <a:r>
              <a:rPr lang="en-US" dirty="0"/>
              <a:t>Ill Adm. Code 104.200, et </a:t>
            </a:r>
            <a:r>
              <a:rPr lang="en-US" dirty="0" smtClean="0"/>
              <a:t>seq.</a:t>
            </a:r>
          </a:p>
          <a:p>
            <a:pPr marL="850392" lvl="1" indent="-457200">
              <a:buFont typeface="+mj-lt"/>
              <a:buAutoNum type="arabicPeriod"/>
            </a:pPr>
            <a:r>
              <a:rPr lang="en-US" dirty="0" smtClean="0"/>
              <a:t>Federal requirements</a:t>
            </a:r>
          </a:p>
          <a:p>
            <a:pPr lvl="2"/>
            <a:r>
              <a:rPr lang="en-US" dirty="0" smtClean="0"/>
              <a:t>Proposed Rule Water Quality Standards Regulatory Clarifications, 40 CFR 131 (FR Vol. 78, No. 171/ Wednesday, September 4, 2013)</a:t>
            </a: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29</a:t>
            </a:fld>
            <a:endParaRPr lang="en-US"/>
          </a:p>
        </p:txBody>
      </p:sp>
    </p:spTree>
    <p:extLst>
      <p:ext uri="{BB962C8B-B14F-4D97-AF65-F5344CB8AC3E}">
        <p14:creationId xmlns:p14="http://schemas.microsoft.com/office/powerpoint/2010/main" val="3456169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Chicago Area Waterway Rulemaking (R08-9)</a:t>
            </a:r>
          </a:p>
        </p:txBody>
      </p:sp>
      <p:sp>
        <p:nvSpPr>
          <p:cNvPr id="3" name="Content Placeholder 2"/>
          <p:cNvSpPr>
            <a:spLocks noGrp="1"/>
          </p:cNvSpPr>
          <p:nvPr>
            <p:ph idx="1"/>
          </p:nvPr>
        </p:nvSpPr>
        <p:spPr>
          <a:xfrm>
            <a:off x="457200" y="1752600"/>
            <a:ext cx="8229600" cy="4724400"/>
          </a:xfrm>
        </p:spPr>
        <p:txBody>
          <a:bodyPr>
            <a:normAutofit fontScale="47500" lnSpcReduction="20000"/>
          </a:bodyPr>
          <a:lstStyle/>
          <a:p>
            <a:pPr marL="0" indent="0">
              <a:buNone/>
            </a:pPr>
            <a:r>
              <a:rPr lang="en-US" sz="3600" dirty="0" smtClean="0"/>
              <a:t>Before this rulemaking, these waterbodies were considered as Secondary Contact:</a:t>
            </a:r>
          </a:p>
          <a:p>
            <a:pPr marL="0" indent="0">
              <a:buNone/>
            </a:pPr>
            <a:endParaRPr lang="en-US" sz="3100" dirty="0" smtClean="0"/>
          </a:p>
          <a:p>
            <a:pPr marL="484632" indent="-457200">
              <a:buFont typeface="+mj-lt"/>
              <a:buAutoNum type="arabicPeriod"/>
            </a:pPr>
            <a:r>
              <a:rPr lang="en-US" sz="3400" b="1" dirty="0" smtClean="0"/>
              <a:t>North </a:t>
            </a:r>
            <a:r>
              <a:rPr lang="en-US" sz="3400" b="1" dirty="0"/>
              <a:t>Shore </a:t>
            </a:r>
            <a:r>
              <a:rPr lang="en-US" sz="3400" b="1" dirty="0" smtClean="0"/>
              <a:t>Channel – Use A </a:t>
            </a:r>
            <a:r>
              <a:rPr lang="en-US" sz="3400" dirty="0" smtClean="0"/>
              <a:t>-</a:t>
            </a:r>
            <a:r>
              <a:rPr lang="en-US" sz="3400" b="1" dirty="0" smtClean="0"/>
              <a:t> </a:t>
            </a:r>
            <a:r>
              <a:rPr lang="en-US" sz="3400" dirty="0" smtClean="0"/>
              <a:t>Stretches </a:t>
            </a:r>
            <a:r>
              <a:rPr lang="en-US" sz="3400" dirty="0"/>
              <a:t>from the Wilmette Pumping Station and Control Works south to its confluence with North Branch Chicago River, just south of Foster Avenue.  </a:t>
            </a:r>
            <a:endParaRPr lang="en-US" sz="3400" dirty="0" smtClean="0"/>
          </a:p>
          <a:p>
            <a:pPr marL="484632" indent="-457200">
              <a:buFont typeface="+mj-lt"/>
              <a:buAutoNum type="arabicPeriod"/>
            </a:pPr>
            <a:r>
              <a:rPr lang="en-US" sz="3400" b="1" dirty="0"/>
              <a:t>North Branch Chicago </a:t>
            </a:r>
            <a:r>
              <a:rPr lang="en-US" sz="3400" b="1" dirty="0" smtClean="0"/>
              <a:t>River</a:t>
            </a:r>
            <a:r>
              <a:rPr lang="en-US" sz="3400" dirty="0"/>
              <a:t> </a:t>
            </a:r>
            <a:r>
              <a:rPr lang="en-US" sz="3400" b="1" dirty="0" smtClean="0"/>
              <a:t>– Use A</a:t>
            </a:r>
            <a:r>
              <a:rPr lang="en-US" sz="3400" dirty="0" smtClean="0"/>
              <a:t> – </a:t>
            </a:r>
            <a:r>
              <a:rPr lang="en-US" sz="3400" dirty="0"/>
              <a:t>B</a:t>
            </a:r>
            <a:r>
              <a:rPr lang="en-US" sz="3400" dirty="0" smtClean="0"/>
              <a:t>egins </a:t>
            </a:r>
            <a:r>
              <a:rPr lang="en-US" sz="3400" dirty="0"/>
              <a:t>at North Branch Chicago River’s confluence with North Shore Channel and flows south to its confluence with both Chicago River and South Branch Chicago River in downtown Chicago.  For CAWS rulemaking we proposed the North Branch Chicago River being divided into two </a:t>
            </a:r>
            <a:r>
              <a:rPr lang="en-US" sz="3400" dirty="0" smtClean="0"/>
              <a:t>reaches:</a:t>
            </a:r>
          </a:p>
          <a:p>
            <a:pPr marL="907542" lvl="1" indent="-514350">
              <a:buFont typeface="+mj-lt"/>
              <a:buAutoNum type="alphaLcPeriod"/>
            </a:pPr>
            <a:r>
              <a:rPr lang="en-US" sz="2900" dirty="0" smtClean="0"/>
              <a:t>the </a:t>
            </a:r>
            <a:r>
              <a:rPr lang="en-US" sz="2900" dirty="0"/>
              <a:t>upper reach starts at the confluence with North Shore Channel and ends at the southern end of the North Avenue Turning Basin; </a:t>
            </a:r>
            <a:r>
              <a:rPr lang="en-US" sz="2900" dirty="0" smtClean="0"/>
              <a:t>and</a:t>
            </a:r>
          </a:p>
          <a:p>
            <a:pPr marL="850392" lvl="1" indent="-457200">
              <a:buFont typeface="+mj-lt"/>
              <a:buAutoNum type="alphaLcPeriod"/>
            </a:pPr>
            <a:r>
              <a:rPr lang="en-US" sz="2900" dirty="0" smtClean="0"/>
              <a:t>the </a:t>
            </a:r>
            <a:r>
              <a:rPr lang="en-US" sz="2900" dirty="0"/>
              <a:t>lower reach starts at the southern end of the North Avenue Turning Basin, includes the North Branch Canal (at Goose Island), and ends its confluence with Chicago River and South Branch Chicago River</a:t>
            </a:r>
            <a:r>
              <a:rPr lang="en-US" sz="2900" dirty="0" smtClean="0"/>
              <a:t>.</a:t>
            </a:r>
          </a:p>
          <a:p>
            <a:pPr marL="484632" indent="-457200">
              <a:buFont typeface="+mj-lt"/>
              <a:buAutoNum type="arabicPeriod"/>
            </a:pPr>
            <a:r>
              <a:rPr lang="en-US" sz="3400" b="1" dirty="0"/>
              <a:t>Chicago River</a:t>
            </a:r>
            <a:r>
              <a:rPr lang="en-US" sz="3400" dirty="0"/>
              <a:t> </a:t>
            </a:r>
            <a:r>
              <a:rPr lang="en-US" sz="3400" dirty="0" smtClean="0"/>
              <a:t>- </a:t>
            </a:r>
            <a:r>
              <a:rPr lang="en-US" sz="3400" b="1" dirty="0" smtClean="0"/>
              <a:t>General Use </a:t>
            </a:r>
            <a:r>
              <a:rPr lang="en-US" sz="3400" dirty="0" smtClean="0"/>
              <a:t>– Begins </a:t>
            </a:r>
            <a:r>
              <a:rPr lang="en-US" sz="3400" dirty="0"/>
              <a:t>at the Chicago River Lock and Controlling Works at Lake Michigan and stretches to its confluence with both the North Branch Chicago River and South Branch Chicago River. </a:t>
            </a:r>
            <a:r>
              <a:rPr lang="en-US" sz="3100" dirty="0"/>
              <a:t> </a:t>
            </a:r>
            <a:endParaRPr lang="en-US" sz="3100" dirty="0" smtClean="0"/>
          </a:p>
          <a:p>
            <a:pPr marL="484632" indent="-457200">
              <a:buFont typeface="+mj-lt"/>
              <a:buAutoNum type="arabicPeriod"/>
            </a:pPr>
            <a:r>
              <a:rPr lang="en-US" sz="3400" b="1" dirty="0"/>
              <a:t>South Branch Chicago River</a:t>
            </a:r>
            <a:r>
              <a:rPr lang="en-US" sz="3400" dirty="0"/>
              <a:t> </a:t>
            </a:r>
            <a:r>
              <a:rPr lang="en-US" sz="3400" b="1" dirty="0"/>
              <a:t>– </a:t>
            </a:r>
            <a:r>
              <a:rPr lang="en-US" sz="3400" b="1" dirty="0" smtClean="0"/>
              <a:t>Use A </a:t>
            </a:r>
            <a:r>
              <a:rPr lang="en-US" sz="3400" dirty="0" smtClean="0"/>
              <a:t>– Begins </a:t>
            </a:r>
            <a:r>
              <a:rPr lang="en-US" sz="3400" dirty="0"/>
              <a:t>at its confluence with both Chicago River and North Branch Chicago River, and flows south and then west.  It ends at its confluence with Chicago Sanitary and Ship Canal at Ashland Avenue in Chicago.</a:t>
            </a:r>
          </a:p>
          <a:p>
            <a:pPr lvl="1"/>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3</a:t>
            </a:fld>
            <a:endParaRPr lang="en-US"/>
          </a:p>
        </p:txBody>
      </p:sp>
    </p:spTree>
    <p:extLst>
      <p:ext uri="{BB962C8B-B14F-4D97-AF65-F5344CB8AC3E}">
        <p14:creationId xmlns:p14="http://schemas.microsoft.com/office/powerpoint/2010/main" val="1560694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 State Regulations</a:t>
            </a:r>
            <a:endParaRPr lang="en-US" dirty="0"/>
          </a:p>
        </p:txBody>
      </p:sp>
      <p:sp>
        <p:nvSpPr>
          <p:cNvPr id="3" name="Content Placeholder 2"/>
          <p:cNvSpPr>
            <a:spLocks noGrp="1"/>
          </p:cNvSpPr>
          <p:nvPr>
            <p:ph idx="1"/>
          </p:nvPr>
        </p:nvSpPr>
        <p:spPr/>
        <p:txBody>
          <a:bodyPr/>
          <a:lstStyle/>
          <a:p>
            <a:r>
              <a:rPr lang="en-US" dirty="0" smtClean="0"/>
              <a:t>Temporary exemption from any specified rule, regulation, requirement, or order of the </a:t>
            </a:r>
            <a:r>
              <a:rPr lang="en-US" dirty="0" smtClean="0"/>
              <a:t>Board</a:t>
            </a:r>
            <a:endParaRPr lang="en-US" dirty="0" smtClean="0"/>
          </a:p>
          <a:p>
            <a:r>
              <a:rPr lang="en-US" dirty="0"/>
              <a:t>N</a:t>
            </a:r>
            <a:r>
              <a:rPr lang="en-US" dirty="0" smtClean="0"/>
              <a:t>ot to exceed five </a:t>
            </a:r>
            <a:r>
              <a:rPr lang="en-US" dirty="0" smtClean="0"/>
              <a:t>years</a:t>
            </a:r>
            <a:endParaRPr lang="en-US" dirty="0" smtClean="0"/>
          </a:p>
          <a:p>
            <a:r>
              <a:rPr lang="en-US" dirty="0" smtClean="0"/>
              <a:t>Petitioner must provide adequate proof that compliance would impose an </a:t>
            </a:r>
            <a:r>
              <a:rPr lang="en-US" i="1" dirty="0" smtClean="0"/>
              <a:t>arbitrary and unreasonable </a:t>
            </a:r>
            <a:r>
              <a:rPr lang="en-US" i="1" dirty="0" smtClean="0"/>
              <a:t>hardship</a:t>
            </a:r>
            <a:endParaRPr lang="en-US" i="1" dirty="0"/>
          </a:p>
        </p:txBody>
      </p:sp>
      <p:sp>
        <p:nvSpPr>
          <p:cNvPr id="4" name="Slide Number Placeholder 3"/>
          <p:cNvSpPr>
            <a:spLocks noGrp="1"/>
          </p:cNvSpPr>
          <p:nvPr>
            <p:ph type="sldNum" sz="quarter" idx="12"/>
          </p:nvPr>
        </p:nvSpPr>
        <p:spPr/>
        <p:txBody>
          <a:bodyPr/>
          <a:lstStyle/>
          <a:p>
            <a:fld id="{7746C448-F9B8-45BF-8D81-FEF6674A96B2}" type="slidenum">
              <a:rPr lang="en-US" smtClean="0"/>
              <a:t>30</a:t>
            </a:fld>
            <a:endParaRPr lang="en-US"/>
          </a:p>
        </p:txBody>
      </p:sp>
    </p:spTree>
    <p:extLst>
      <p:ext uri="{BB962C8B-B14F-4D97-AF65-F5344CB8AC3E}">
        <p14:creationId xmlns:p14="http://schemas.microsoft.com/office/powerpoint/2010/main" val="21408145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Petition Content Requirements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Data describing the nature and extent of the failure to meet the regulation</a:t>
            </a:r>
          </a:p>
          <a:p>
            <a:r>
              <a:rPr lang="en-US" dirty="0" smtClean="0"/>
              <a:t>Facts demonstrating compliance with regulation cannot be achieved by any compliance date</a:t>
            </a:r>
          </a:p>
          <a:p>
            <a:r>
              <a:rPr lang="en-US" dirty="0"/>
              <a:t>E</a:t>
            </a:r>
            <a:r>
              <a:rPr lang="en-US" dirty="0" smtClean="0"/>
              <a:t>fforts </a:t>
            </a:r>
            <a:r>
              <a:rPr lang="en-US" dirty="0"/>
              <a:t>that would be necessary </a:t>
            </a:r>
            <a:r>
              <a:rPr lang="en-US" dirty="0" smtClean="0"/>
              <a:t>to achieve </a:t>
            </a:r>
            <a:r>
              <a:rPr lang="en-US" dirty="0"/>
              <a:t>immediate compliance with the </a:t>
            </a:r>
            <a:r>
              <a:rPr lang="en-US" dirty="0" smtClean="0"/>
              <a:t>regulation</a:t>
            </a:r>
          </a:p>
          <a:p>
            <a:r>
              <a:rPr lang="en-US" dirty="0" smtClean="0"/>
              <a:t>All </a:t>
            </a:r>
            <a:r>
              <a:rPr lang="en-US" dirty="0"/>
              <a:t>possible compliance alternatives, with </a:t>
            </a:r>
            <a:r>
              <a:rPr lang="en-US" dirty="0" smtClean="0"/>
              <a:t>corresponding </a:t>
            </a:r>
            <a:r>
              <a:rPr lang="en-US" dirty="0"/>
              <a:t>costs for each </a:t>
            </a:r>
            <a:r>
              <a:rPr lang="en-US" dirty="0" smtClean="0"/>
              <a:t>alternative</a:t>
            </a:r>
          </a:p>
          <a:p>
            <a:r>
              <a:rPr lang="en-US" dirty="0"/>
              <a:t>R</a:t>
            </a:r>
            <a:r>
              <a:rPr lang="en-US" dirty="0" smtClean="0"/>
              <a:t>easons that </a:t>
            </a:r>
            <a:r>
              <a:rPr lang="en-US" dirty="0"/>
              <a:t>immediate compliance </a:t>
            </a:r>
            <a:r>
              <a:rPr lang="en-US" dirty="0" smtClean="0"/>
              <a:t>would </a:t>
            </a:r>
            <a:r>
              <a:rPr lang="en-US" dirty="0"/>
              <a:t>impose an arbitrary or unreasonable </a:t>
            </a:r>
            <a:r>
              <a:rPr lang="en-US" dirty="0" smtClean="0"/>
              <a:t>hardship</a:t>
            </a:r>
          </a:p>
          <a:p>
            <a:r>
              <a:rPr lang="en-US" dirty="0" smtClean="0"/>
              <a:t>Detailed description of compliance plan</a:t>
            </a:r>
          </a:p>
          <a:p>
            <a:r>
              <a:rPr lang="en-US" dirty="0" smtClean="0"/>
              <a:t>Description of environmental impact</a:t>
            </a:r>
          </a:p>
          <a:p>
            <a:r>
              <a:rPr lang="en-US" dirty="0" smtClean="0"/>
              <a:t>Consistency with Federal Law </a:t>
            </a:r>
          </a:p>
          <a:p>
            <a:endParaRPr lang="en-US" dirty="0" smtClean="0"/>
          </a:p>
        </p:txBody>
      </p:sp>
      <p:sp>
        <p:nvSpPr>
          <p:cNvPr id="4" name="Slide Number Placeholder 3"/>
          <p:cNvSpPr>
            <a:spLocks noGrp="1"/>
          </p:cNvSpPr>
          <p:nvPr>
            <p:ph type="sldNum" sz="quarter" idx="12"/>
          </p:nvPr>
        </p:nvSpPr>
        <p:spPr/>
        <p:txBody>
          <a:bodyPr/>
          <a:lstStyle/>
          <a:p>
            <a:fld id="{7746C448-F9B8-45BF-8D81-FEF6674A96B2}" type="slidenum">
              <a:rPr lang="en-US" smtClean="0"/>
              <a:t>31</a:t>
            </a:fld>
            <a:endParaRPr lang="en-US"/>
          </a:p>
        </p:txBody>
      </p:sp>
    </p:spTree>
    <p:extLst>
      <p:ext uri="{BB962C8B-B14F-4D97-AF65-F5344CB8AC3E}">
        <p14:creationId xmlns:p14="http://schemas.microsoft.com/office/powerpoint/2010/main" val="5658320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Agency Investigation and Recommendation </a:t>
            </a:r>
            <a:endParaRPr lang="en-US" dirty="0"/>
          </a:p>
        </p:txBody>
      </p:sp>
      <p:sp>
        <p:nvSpPr>
          <p:cNvPr id="3" name="Content Placeholder 2"/>
          <p:cNvSpPr>
            <a:spLocks noGrp="1"/>
          </p:cNvSpPr>
          <p:nvPr>
            <p:ph idx="1"/>
          </p:nvPr>
        </p:nvSpPr>
        <p:spPr>
          <a:xfrm>
            <a:off x="457200" y="1935480"/>
            <a:ext cx="8229600" cy="4465320"/>
          </a:xfrm>
        </p:spPr>
        <p:txBody>
          <a:bodyPr>
            <a:noAutofit/>
          </a:bodyPr>
          <a:lstStyle/>
          <a:p>
            <a:r>
              <a:rPr lang="en-US" sz="1700" dirty="0" smtClean="0"/>
              <a:t>The Agency must investigate and consider the views of persons who might be adversely affected by the grant of the variance and make a recommendation to the Board.</a:t>
            </a:r>
          </a:p>
          <a:p>
            <a:r>
              <a:rPr lang="en-US" sz="1700" dirty="0" smtClean="0"/>
              <a:t>Recommendation must include: </a:t>
            </a:r>
          </a:p>
          <a:p>
            <a:pPr lvl="1"/>
            <a:r>
              <a:rPr lang="en-US" sz="1600" dirty="0"/>
              <a:t>A description of the efforts made by the Agency to investigate the facts as alleged and to ascertain the views of persons who might be affected, and a summary of the views so ascertained; </a:t>
            </a:r>
          </a:p>
          <a:p>
            <a:pPr lvl="1"/>
            <a:r>
              <a:rPr lang="en-US" sz="1600" dirty="0" smtClean="0"/>
              <a:t>A </a:t>
            </a:r>
            <a:r>
              <a:rPr lang="en-US" sz="1600" dirty="0"/>
              <a:t>statement of the degree to </a:t>
            </a:r>
            <a:r>
              <a:rPr lang="en-US" sz="1600" dirty="0" smtClean="0"/>
              <a:t>which the </a:t>
            </a:r>
            <a:r>
              <a:rPr lang="en-US" sz="1600" dirty="0"/>
              <a:t>Agency disagrees </a:t>
            </a:r>
            <a:r>
              <a:rPr lang="en-US" sz="1600" dirty="0" smtClean="0"/>
              <a:t>with </a:t>
            </a:r>
            <a:r>
              <a:rPr lang="en-US" sz="1600" dirty="0"/>
              <a:t>facts as </a:t>
            </a:r>
            <a:r>
              <a:rPr lang="en-US" sz="1600" dirty="0" smtClean="0"/>
              <a:t>alleged; </a:t>
            </a:r>
            <a:endParaRPr lang="en-US" sz="1600" dirty="0"/>
          </a:p>
          <a:p>
            <a:pPr lvl="1"/>
            <a:r>
              <a:rPr lang="en-US" sz="1600" dirty="0" smtClean="0"/>
              <a:t>Any </a:t>
            </a:r>
            <a:r>
              <a:rPr lang="en-US" sz="1600" dirty="0"/>
              <a:t>other facts the Agency believes </a:t>
            </a:r>
            <a:r>
              <a:rPr lang="en-US" sz="1600" dirty="0" smtClean="0"/>
              <a:t>relevant;</a:t>
            </a:r>
            <a:endParaRPr lang="en-US" sz="1600" dirty="0"/>
          </a:p>
          <a:p>
            <a:pPr lvl="1"/>
            <a:r>
              <a:rPr lang="en-US" sz="1600" dirty="0" smtClean="0"/>
              <a:t>Estimate </a:t>
            </a:r>
            <a:r>
              <a:rPr lang="en-US" sz="1600" dirty="0"/>
              <a:t>of </a:t>
            </a:r>
            <a:r>
              <a:rPr lang="en-US" sz="1600" dirty="0" smtClean="0"/>
              <a:t>compliance costs; </a:t>
            </a:r>
          </a:p>
          <a:p>
            <a:pPr lvl="1"/>
            <a:r>
              <a:rPr lang="en-US" sz="1600" dirty="0"/>
              <a:t>E</a:t>
            </a:r>
            <a:r>
              <a:rPr lang="en-US" sz="1600" dirty="0" smtClean="0"/>
              <a:t>stimate </a:t>
            </a:r>
            <a:r>
              <a:rPr lang="en-US" sz="1600" dirty="0"/>
              <a:t>of the injury that the grant of the variance would impose on the </a:t>
            </a:r>
            <a:r>
              <a:rPr lang="en-US" sz="1600" dirty="0" smtClean="0"/>
              <a:t>public;</a:t>
            </a:r>
          </a:p>
          <a:p>
            <a:pPr lvl="1"/>
            <a:r>
              <a:rPr lang="en-US" sz="1600" dirty="0" smtClean="0"/>
              <a:t>Analysis </a:t>
            </a:r>
            <a:r>
              <a:rPr lang="en-US" sz="1600" dirty="0"/>
              <a:t>of applicable federal laws and regulations and an opinion concerning the consistency of the petition with such federal laws and regulations;</a:t>
            </a:r>
          </a:p>
          <a:p>
            <a:pPr lvl="1"/>
            <a:r>
              <a:rPr lang="en-US" sz="1600" dirty="0" smtClean="0"/>
              <a:t>The </a:t>
            </a:r>
            <a:r>
              <a:rPr lang="en-US" sz="1600" dirty="0"/>
              <a:t>status of any permits or pending permit </a:t>
            </a:r>
            <a:r>
              <a:rPr lang="en-US" sz="1600" dirty="0" smtClean="0"/>
              <a:t>applications – including enforcement actions; and</a:t>
            </a:r>
            <a:endParaRPr lang="en-US" sz="1600" dirty="0"/>
          </a:p>
          <a:p>
            <a:pPr lvl="1"/>
            <a:r>
              <a:rPr lang="en-US" sz="1600" dirty="0" smtClean="0"/>
              <a:t>A recommended beginning and ending date, and any recommended conditions.</a:t>
            </a:r>
            <a:endParaRPr lang="en-US" sz="1600" dirty="0"/>
          </a:p>
        </p:txBody>
      </p:sp>
      <p:sp>
        <p:nvSpPr>
          <p:cNvPr id="4" name="Slide Number Placeholder 3"/>
          <p:cNvSpPr>
            <a:spLocks noGrp="1"/>
          </p:cNvSpPr>
          <p:nvPr>
            <p:ph type="sldNum" sz="quarter" idx="12"/>
          </p:nvPr>
        </p:nvSpPr>
        <p:spPr/>
        <p:txBody>
          <a:bodyPr/>
          <a:lstStyle/>
          <a:p>
            <a:fld id="{7746C448-F9B8-45BF-8D81-FEF6674A96B2}" type="slidenum">
              <a:rPr lang="en-US" smtClean="0"/>
              <a:t>32</a:t>
            </a:fld>
            <a:endParaRPr lang="en-US" dirty="0"/>
          </a:p>
        </p:txBody>
      </p:sp>
    </p:spTree>
    <p:extLst>
      <p:ext uri="{BB962C8B-B14F-4D97-AF65-F5344CB8AC3E}">
        <p14:creationId xmlns:p14="http://schemas.microsoft.com/office/powerpoint/2010/main" val="3221770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 Federal Regulations</a:t>
            </a:r>
            <a:endParaRPr lang="en-US" dirty="0"/>
          </a:p>
        </p:txBody>
      </p:sp>
      <p:sp>
        <p:nvSpPr>
          <p:cNvPr id="3" name="Content Placeholder 2"/>
          <p:cNvSpPr>
            <a:spLocks noGrp="1"/>
          </p:cNvSpPr>
          <p:nvPr>
            <p:ph idx="1"/>
          </p:nvPr>
        </p:nvSpPr>
        <p:spPr/>
        <p:txBody>
          <a:bodyPr/>
          <a:lstStyle/>
          <a:p>
            <a:r>
              <a:rPr lang="en-US" dirty="0" smtClean="0"/>
              <a:t>USEPA considers a variance to be a temporary modification to the designated use and associated water quality criteria.</a:t>
            </a:r>
          </a:p>
          <a:p>
            <a:r>
              <a:rPr lang="en-US" dirty="0" smtClean="0"/>
              <a:t>Variances have been based on analyses that meet the requirements governing removal of a use – 40 CFR 131.10(g). </a:t>
            </a:r>
          </a:p>
          <a:p>
            <a:pPr marL="0" indent="0">
              <a:buNone/>
            </a:pP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33</a:t>
            </a:fld>
            <a:endParaRPr lang="en-US"/>
          </a:p>
        </p:txBody>
      </p:sp>
    </p:spTree>
    <p:extLst>
      <p:ext uri="{BB962C8B-B14F-4D97-AF65-F5344CB8AC3E}">
        <p14:creationId xmlns:p14="http://schemas.microsoft.com/office/powerpoint/2010/main" val="8962763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Removal of Use - 10g Factors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40 CFR </a:t>
            </a:r>
            <a:r>
              <a:rPr lang="en-US" dirty="0"/>
              <a:t>131.10(g) authorizes </a:t>
            </a:r>
            <a:r>
              <a:rPr lang="en-US" dirty="0" smtClean="0"/>
              <a:t>the removal </a:t>
            </a:r>
            <a:r>
              <a:rPr lang="en-US" dirty="0"/>
              <a:t>of a designated use </a:t>
            </a:r>
            <a:r>
              <a:rPr lang="en-US" dirty="0" smtClean="0"/>
              <a:t>with a demonstration that it is not feasible to attain the designated use of the water body because of any of the following factors:</a:t>
            </a:r>
          </a:p>
          <a:p>
            <a:pPr marL="0" indent="0">
              <a:buNone/>
            </a:pPr>
            <a:endParaRPr lang="en-US" dirty="0"/>
          </a:p>
          <a:p>
            <a:pPr marL="850392" lvl="1" indent="-457200">
              <a:buFont typeface="+mj-lt"/>
              <a:buAutoNum type="arabicPeriod"/>
            </a:pPr>
            <a:r>
              <a:rPr lang="en-US" dirty="0" smtClean="0"/>
              <a:t>Naturally </a:t>
            </a:r>
            <a:r>
              <a:rPr lang="en-US" dirty="0"/>
              <a:t>occurring pollutant concentrations prevent the attainment of the use; </a:t>
            </a:r>
            <a:endParaRPr lang="en-US" dirty="0" smtClean="0"/>
          </a:p>
          <a:p>
            <a:pPr marL="850392" lvl="1" indent="-457200">
              <a:buFont typeface="+mj-lt"/>
              <a:buAutoNum type="arabicPeriod"/>
            </a:pPr>
            <a:r>
              <a:rPr lang="en-US" dirty="0" smtClean="0"/>
              <a:t>Natural</a:t>
            </a:r>
            <a:r>
              <a:rPr lang="en-US" dirty="0"/>
              <a:t>, ephemeral, intermittent or low flow conditions or water levels prevent </a:t>
            </a:r>
            <a:r>
              <a:rPr lang="en-US" dirty="0" smtClean="0"/>
              <a:t>the attainment </a:t>
            </a:r>
            <a:r>
              <a:rPr lang="en-US" dirty="0"/>
              <a:t>of the use, unless these conditions may be compensated for by the discharge </a:t>
            </a:r>
            <a:r>
              <a:rPr lang="en-US" dirty="0" smtClean="0"/>
              <a:t>of sufficient </a:t>
            </a:r>
            <a:r>
              <a:rPr lang="en-US" dirty="0"/>
              <a:t>volume of effluent discharges without violating state water </a:t>
            </a:r>
            <a:r>
              <a:rPr lang="en-US" dirty="0" smtClean="0"/>
              <a:t>conservation requirements </a:t>
            </a:r>
            <a:r>
              <a:rPr lang="en-US" dirty="0"/>
              <a:t>to enable uses to be met; </a:t>
            </a:r>
            <a:endParaRPr lang="en-US" dirty="0" smtClean="0"/>
          </a:p>
          <a:p>
            <a:pPr marL="850392" lvl="1" indent="-457200">
              <a:buFont typeface="+mj-lt"/>
              <a:buAutoNum type="arabicPeriod"/>
            </a:pPr>
            <a:r>
              <a:rPr lang="en-US" b="1" dirty="0" smtClean="0"/>
              <a:t>Human </a:t>
            </a:r>
            <a:r>
              <a:rPr lang="en-US" b="1" dirty="0"/>
              <a:t>caused conditions or sources of pollution prevent the attainment of the use </a:t>
            </a:r>
            <a:r>
              <a:rPr lang="en-US" b="1" dirty="0" smtClean="0"/>
              <a:t>and cannot </a:t>
            </a:r>
            <a:r>
              <a:rPr lang="en-US" b="1" dirty="0"/>
              <a:t>be remedied or would cause more environmental damage to correct than to leave </a:t>
            </a:r>
            <a:r>
              <a:rPr lang="en-US" b="1" dirty="0" smtClean="0"/>
              <a:t>in place</a:t>
            </a:r>
            <a:r>
              <a:rPr lang="en-US" b="1" dirty="0"/>
              <a:t>; </a:t>
            </a:r>
            <a:endParaRPr lang="en-US" b="1" dirty="0" smtClean="0"/>
          </a:p>
          <a:p>
            <a:pPr marL="850392" lvl="1" indent="-457200">
              <a:buFont typeface="+mj-lt"/>
              <a:buAutoNum type="arabicPeriod"/>
            </a:pPr>
            <a:r>
              <a:rPr lang="en-US" dirty="0" smtClean="0"/>
              <a:t>Dams</a:t>
            </a:r>
            <a:r>
              <a:rPr lang="en-US" dirty="0"/>
              <a:t>, diversions or other types of hydrologic modifications preclude the attainment of </a:t>
            </a:r>
            <a:r>
              <a:rPr lang="en-US" dirty="0" smtClean="0"/>
              <a:t>the use</a:t>
            </a:r>
            <a:r>
              <a:rPr lang="en-US" dirty="0"/>
              <a:t>, and it is not feasible to restore the water body to its original condition or to operate </a:t>
            </a:r>
            <a:r>
              <a:rPr lang="en-US" dirty="0" smtClean="0"/>
              <a:t>such modification </a:t>
            </a:r>
            <a:r>
              <a:rPr lang="en-US" dirty="0"/>
              <a:t>in a way that would result in the attainment of the use; </a:t>
            </a:r>
          </a:p>
          <a:p>
            <a:pPr marL="850392" lvl="1" indent="-457200">
              <a:buFont typeface="+mj-lt"/>
              <a:buAutoNum type="arabicPeriod"/>
            </a:pPr>
            <a:r>
              <a:rPr lang="en-US" dirty="0" smtClean="0"/>
              <a:t>Physical </a:t>
            </a:r>
            <a:r>
              <a:rPr lang="en-US" dirty="0"/>
              <a:t>conditions related to the natural features of the water body, such as the lack of </a:t>
            </a:r>
            <a:r>
              <a:rPr lang="en-US" dirty="0" smtClean="0"/>
              <a:t>a proper </a:t>
            </a:r>
            <a:r>
              <a:rPr lang="en-US" dirty="0"/>
              <a:t>substrate, cover, flow, depth, pools, riffles, and the like, unrelated to water </a:t>
            </a:r>
            <a:r>
              <a:rPr lang="en-US" dirty="0" smtClean="0"/>
              <a:t>quality, preclude </a:t>
            </a:r>
            <a:r>
              <a:rPr lang="en-US" dirty="0"/>
              <a:t>attainment of aquatic life protection uses; </a:t>
            </a:r>
            <a:r>
              <a:rPr lang="en-US" dirty="0" smtClean="0"/>
              <a:t>or</a:t>
            </a:r>
          </a:p>
          <a:p>
            <a:pPr marL="850392" lvl="1" indent="-457200">
              <a:buFont typeface="+mj-lt"/>
              <a:buAutoNum type="arabicPeriod"/>
            </a:pPr>
            <a:r>
              <a:rPr lang="en-US" b="1" dirty="0" smtClean="0"/>
              <a:t>Controls </a:t>
            </a:r>
            <a:r>
              <a:rPr lang="en-US" b="1" dirty="0"/>
              <a:t>more stringent than those required by sections 301(b) and 306 of the Act </a:t>
            </a:r>
            <a:r>
              <a:rPr lang="en-US" b="1" dirty="0" smtClean="0"/>
              <a:t>would result </a:t>
            </a:r>
            <a:r>
              <a:rPr lang="en-US" b="1" dirty="0"/>
              <a:t>in substantial and widespread economic and social impact.</a:t>
            </a:r>
          </a:p>
        </p:txBody>
      </p:sp>
      <p:sp>
        <p:nvSpPr>
          <p:cNvPr id="4" name="Slide Number Placeholder 3"/>
          <p:cNvSpPr>
            <a:spLocks noGrp="1"/>
          </p:cNvSpPr>
          <p:nvPr>
            <p:ph type="sldNum" sz="quarter" idx="12"/>
          </p:nvPr>
        </p:nvSpPr>
        <p:spPr/>
        <p:txBody>
          <a:bodyPr/>
          <a:lstStyle/>
          <a:p>
            <a:fld id="{7746C448-F9B8-45BF-8D81-FEF6674A96B2}" type="slidenum">
              <a:rPr lang="en-US" smtClean="0"/>
              <a:t>34</a:t>
            </a:fld>
            <a:endParaRPr lang="en-US"/>
          </a:p>
        </p:txBody>
      </p:sp>
    </p:spTree>
    <p:extLst>
      <p:ext uri="{BB962C8B-B14F-4D97-AF65-F5344CB8AC3E}">
        <p14:creationId xmlns:p14="http://schemas.microsoft.com/office/powerpoint/2010/main" val="16091474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Potential</a:t>
            </a:r>
            <a:r>
              <a:rPr lang="en-US" dirty="0" smtClean="0"/>
              <a:t> Components of Demonstration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r>
              <a:rPr lang="en-US" b="1" dirty="0"/>
              <a:t>40 CFR 131.10(g)(3) Human Caused </a:t>
            </a:r>
            <a:r>
              <a:rPr lang="en-US" b="1" dirty="0" smtClean="0"/>
              <a:t>Conditions</a:t>
            </a:r>
          </a:p>
          <a:p>
            <a:pPr lvl="1"/>
            <a:r>
              <a:rPr lang="en-US" dirty="0" smtClean="0"/>
              <a:t>Water quality assessment for all relevant parameters</a:t>
            </a:r>
          </a:p>
          <a:p>
            <a:pPr lvl="1"/>
            <a:r>
              <a:rPr lang="en-US" dirty="0"/>
              <a:t>B</a:t>
            </a:r>
            <a:r>
              <a:rPr lang="en-US" dirty="0" smtClean="0"/>
              <a:t>iological assessment </a:t>
            </a:r>
          </a:p>
          <a:p>
            <a:pPr lvl="1"/>
            <a:r>
              <a:rPr lang="en-US" dirty="0"/>
              <a:t>A</a:t>
            </a:r>
            <a:r>
              <a:rPr lang="en-US" dirty="0" smtClean="0"/>
              <a:t>ppropriate reference condition for comparison</a:t>
            </a:r>
          </a:p>
          <a:p>
            <a:pPr lvl="1"/>
            <a:r>
              <a:rPr lang="en-US" dirty="0"/>
              <a:t>L</a:t>
            </a:r>
            <a:r>
              <a:rPr lang="en-US" dirty="0" smtClean="0"/>
              <a:t>and usage/watershed characteristics </a:t>
            </a:r>
          </a:p>
          <a:p>
            <a:pPr lvl="1"/>
            <a:r>
              <a:rPr lang="en-US" dirty="0"/>
              <a:t>C</a:t>
            </a:r>
            <a:r>
              <a:rPr lang="en-US" dirty="0" smtClean="0"/>
              <a:t>haracterization of human caused condition and its relationship to water quality and/or the use in question </a:t>
            </a:r>
          </a:p>
          <a:p>
            <a:pPr lvl="1"/>
            <a:r>
              <a:rPr lang="en-US" dirty="0"/>
              <a:t>I</a:t>
            </a:r>
            <a:r>
              <a:rPr lang="en-US" dirty="0" smtClean="0"/>
              <a:t>dentification of currently available remedies and assessment of their potential efficacy and feasibility </a:t>
            </a:r>
          </a:p>
          <a:p>
            <a:pPr lvl="1"/>
            <a:r>
              <a:rPr lang="en-US" dirty="0"/>
              <a:t>D</a:t>
            </a:r>
            <a:r>
              <a:rPr lang="en-US" dirty="0" smtClean="0"/>
              <a:t>emonstration of application of technology-based requirements and cost effective  and reasonable BMPs or forecast of water quality conditions once implemented </a:t>
            </a:r>
          </a:p>
          <a:p>
            <a:pPr lvl="1"/>
            <a:r>
              <a:rPr lang="en-US" dirty="0"/>
              <a:t>A</a:t>
            </a:r>
            <a:r>
              <a:rPr lang="en-US" dirty="0" smtClean="0"/>
              <a:t>ssessment of potential damage caused by potential remedies</a:t>
            </a:r>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35</a:t>
            </a:fld>
            <a:endParaRPr lang="en-US"/>
          </a:p>
        </p:txBody>
      </p:sp>
    </p:spTree>
    <p:extLst>
      <p:ext uri="{BB962C8B-B14F-4D97-AF65-F5344CB8AC3E}">
        <p14:creationId xmlns:p14="http://schemas.microsoft.com/office/powerpoint/2010/main" val="489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Potential</a:t>
            </a:r>
            <a:r>
              <a:rPr lang="en-US" dirty="0" smtClean="0"/>
              <a:t> Components of Demonstration </a:t>
            </a:r>
            <a:endParaRPr lang="en-US" dirty="0"/>
          </a:p>
        </p:txBody>
      </p:sp>
      <p:sp>
        <p:nvSpPr>
          <p:cNvPr id="3" name="Content Placeholder 2"/>
          <p:cNvSpPr>
            <a:spLocks noGrp="1"/>
          </p:cNvSpPr>
          <p:nvPr>
            <p:ph idx="1"/>
          </p:nvPr>
        </p:nvSpPr>
        <p:spPr/>
        <p:txBody>
          <a:bodyPr>
            <a:normAutofit fontScale="92500" lnSpcReduction="20000"/>
          </a:bodyPr>
          <a:lstStyle/>
          <a:p>
            <a:pPr marL="274320" lvl="1" indent="-274320">
              <a:buClr>
                <a:schemeClr val="accent3"/>
              </a:buClr>
              <a:buSzPct val="95000"/>
            </a:pPr>
            <a:r>
              <a:rPr lang="en-US" b="1" dirty="0"/>
              <a:t>40 CFR 131.10(g)(6) Social and Economic Impacts</a:t>
            </a:r>
          </a:p>
          <a:p>
            <a:pPr lvl="1"/>
            <a:r>
              <a:rPr lang="en-US" dirty="0" smtClean="0"/>
              <a:t>Water quality assessment for all relevant parameters</a:t>
            </a:r>
          </a:p>
          <a:p>
            <a:pPr lvl="1"/>
            <a:r>
              <a:rPr lang="en-US" dirty="0" smtClean="0"/>
              <a:t>Biological assessment </a:t>
            </a:r>
          </a:p>
          <a:p>
            <a:pPr lvl="1"/>
            <a:r>
              <a:rPr lang="en-US" dirty="0" smtClean="0"/>
              <a:t>Identification of currently available control technologies and assessment of their potential efficacy, </a:t>
            </a:r>
          </a:p>
          <a:p>
            <a:pPr lvl="1"/>
            <a:r>
              <a:rPr lang="en-US" dirty="0" smtClean="0"/>
              <a:t>Characterization of the costs of controls and their potential for financing over a period of years, </a:t>
            </a:r>
          </a:p>
          <a:p>
            <a:pPr lvl="1"/>
            <a:r>
              <a:rPr lang="en-US" dirty="0" smtClean="0"/>
              <a:t>Characterization of the ability to pay for the affected entities</a:t>
            </a:r>
          </a:p>
          <a:p>
            <a:pPr lvl="1"/>
            <a:r>
              <a:rPr lang="en-US" dirty="0" smtClean="0"/>
              <a:t>Opportunity costs</a:t>
            </a:r>
          </a:p>
          <a:p>
            <a:pPr lvl="1"/>
            <a:r>
              <a:rPr lang="en-US" dirty="0" smtClean="0"/>
              <a:t>Evaluation of equity and distribution </a:t>
            </a:r>
          </a:p>
          <a:p>
            <a:pPr lvl="1"/>
            <a:r>
              <a:rPr lang="en-US" dirty="0" smtClean="0"/>
              <a:t>Environmental justice</a:t>
            </a:r>
          </a:p>
          <a:p>
            <a:pPr lvl="1"/>
            <a:r>
              <a:rPr lang="en-US" dirty="0" smtClean="0"/>
              <a:t>Identification of the community and the characterization of its financial health</a:t>
            </a:r>
          </a:p>
          <a:p>
            <a:pPr marL="393192" lvl="1" indent="0">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36</a:t>
            </a:fld>
            <a:endParaRPr lang="en-US"/>
          </a:p>
        </p:txBody>
      </p:sp>
    </p:spTree>
    <p:extLst>
      <p:ext uri="{BB962C8B-B14F-4D97-AF65-F5344CB8AC3E}">
        <p14:creationId xmlns:p14="http://schemas.microsoft.com/office/powerpoint/2010/main" val="4039607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Types	</a:t>
            </a:r>
            <a:endParaRPr lang="en-US" dirty="0"/>
          </a:p>
        </p:txBody>
      </p:sp>
      <p:sp>
        <p:nvSpPr>
          <p:cNvPr id="3" name="Content Placeholder 2"/>
          <p:cNvSpPr>
            <a:spLocks noGrp="1"/>
          </p:cNvSpPr>
          <p:nvPr>
            <p:ph idx="1"/>
          </p:nvPr>
        </p:nvSpPr>
        <p:spPr/>
        <p:txBody>
          <a:bodyPr/>
          <a:lstStyle/>
          <a:p>
            <a:r>
              <a:rPr lang="en-US" dirty="0" smtClean="0"/>
              <a:t>Discharger specific</a:t>
            </a:r>
            <a:endParaRPr lang="en-US" dirty="0" smtClean="0"/>
          </a:p>
          <a:p>
            <a:r>
              <a:rPr lang="en-US" dirty="0" err="1" smtClean="0"/>
              <a:t>Waterbody</a:t>
            </a:r>
            <a:r>
              <a:rPr lang="en-US" dirty="0" smtClean="0"/>
              <a:t> specific</a:t>
            </a:r>
            <a:endParaRPr lang="en-US" dirty="0" smtClean="0"/>
          </a:p>
          <a:p>
            <a:pPr marL="0" indent="0">
              <a:buNone/>
            </a:pPr>
            <a:endParaRPr lang="en-US" dirty="0"/>
          </a:p>
          <a:p>
            <a:r>
              <a:rPr lang="en-US" dirty="0"/>
              <a:t>Illinois EPA </a:t>
            </a:r>
            <a:r>
              <a:rPr lang="en-US" dirty="0" smtClean="0"/>
              <a:t>recommends </a:t>
            </a:r>
            <a:r>
              <a:rPr lang="en-US" dirty="0"/>
              <a:t>a </a:t>
            </a:r>
            <a:r>
              <a:rPr lang="en-US" u="sng" dirty="0"/>
              <a:t>waterbody specific </a:t>
            </a:r>
            <a:r>
              <a:rPr lang="en-US" dirty="0" smtClean="0"/>
              <a:t>variance.</a:t>
            </a:r>
            <a:endParaRPr lang="en-US" dirty="0"/>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37</a:t>
            </a:fld>
            <a:endParaRPr lang="en-US"/>
          </a:p>
        </p:txBody>
      </p:sp>
    </p:spTree>
    <p:extLst>
      <p:ext uri="{BB962C8B-B14F-4D97-AF65-F5344CB8AC3E}">
        <p14:creationId xmlns:p14="http://schemas.microsoft.com/office/powerpoint/2010/main" val="12924235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Requirements</a:t>
            </a:r>
            <a:endParaRPr lang="en-US" dirty="0"/>
          </a:p>
        </p:txBody>
      </p:sp>
      <p:sp>
        <p:nvSpPr>
          <p:cNvPr id="3" name="Content Placeholder 2"/>
          <p:cNvSpPr>
            <a:spLocks noGrp="1"/>
          </p:cNvSpPr>
          <p:nvPr>
            <p:ph idx="1"/>
          </p:nvPr>
        </p:nvSpPr>
        <p:spPr/>
        <p:txBody>
          <a:bodyPr>
            <a:normAutofit/>
          </a:bodyPr>
          <a:lstStyle/>
          <a:p>
            <a:r>
              <a:rPr lang="en-US" dirty="0" smtClean="0"/>
              <a:t>Requirements for </a:t>
            </a:r>
            <a:r>
              <a:rPr lang="en-US" u="sng" dirty="0" smtClean="0"/>
              <a:t>waterbody specific </a:t>
            </a:r>
            <a:r>
              <a:rPr lang="en-US" dirty="0" smtClean="0"/>
              <a:t>variance: </a:t>
            </a:r>
          </a:p>
          <a:p>
            <a:pPr marL="0" indent="0">
              <a:buNone/>
            </a:pPr>
            <a:endParaRPr lang="en-US" dirty="0" smtClean="0"/>
          </a:p>
          <a:p>
            <a:pPr lvl="1"/>
            <a:r>
              <a:rPr lang="en-US" dirty="0" smtClean="0"/>
              <a:t>The highest attainable interim use and interim numeric criterion; or </a:t>
            </a:r>
          </a:p>
          <a:p>
            <a:pPr marL="393192" lvl="1" indent="0">
              <a:buNone/>
            </a:pPr>
            <a:endParaRPr lang="en-US" dirty="0" smtClean="0"/>
          </a:p>
          <a:p>
            <a:pPr lvl="1"/>
            <a:r>
              <a:rPr lang="en-US" dirty="0" smtClean="0"/>
              <a:t>An interim numeric effluent condition that reflects the highest attainable condition for a specific permittee(s) during the term of the variance.</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38</a:t>
            </a:fld>
            <a:endParaRPr lang="en-US"/>
          </a:p>
        </p:txBody>
      </p:sp>
    </p:spTree>
    <p:extLst>
      <p:ext uri="{BB962C8B-B14F-4D97-AF65-F5344CB8AC3E}">
        <p14:creationId xmlns:p14="http://schemas.microsoft.com/office/powerpoint/2010/main" val="7835764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1447"/>
          </a:xfrm>
        </p:spPr>
        <p:txBody>
          <a:bodyPr/>
          <a:lstStyle/>
          <a:p>
            <a:pPr algn="ctr"/>
            <a:r>
              <a:rPr lang="en-US" dirty="0" smtClean="0"/>
              <a:t>Renewal</a:t>
            </a:r>
            <a:endParaRPr lang="en-US" dirty="0"/>
          </a:p>
        </p:txBody>
      </p:sp>
      <p:sp>
        <p:nvSpPr>
          <p:cNvPr id="3" name="Content Placeholder 2"/>
          <p:cNvSpPr>
            <a:spLocks noGrp="1"/>
          </p:cNvSpPr>
          <p:nvPr>
            <p:ph idx="1"/>
          </p:nvPr>
        </p:nvSpPr>
        <p:spPr>
          <a:xfrm>
            <a:off x="457200" y="1576873"/>
            <a:ext cx="8229600" cy="4889241"/>
          </a:xfrm>
        </p:spPr>
        <p:txBody>
          <a:bodyPr>
            <a:normAutofit fontScale="85000" lnSpcReduction="20000"/>
          </a:bodyPr>
          <a:lstStyle/>
          <a:p>
            <a:r>
              <a:rPr lang="en-US" sz="2800" dirty="0" smtClean="0"/>
              <a:t>10-year term with option to renew </a:t>
            </a:r>
            <a:r>
              <a:rPr lang="en-US" sz="2800" b="1" dirty="0" smtClean="0"/>
              <a:t>is a possibility, but not automatic</a:t>
            </a:r>
          </a:p>
          <a:p>
            <a:r>
              <a:rPr lang="en-US" sz="2800" dirty="0" smtClean="0"/>
              <a:t>USEPA will consider: </a:t>
            </a:r>
          </a:p>
          <a:p>
            <a:pPr lvl="1"/>
            <a:r>
              <a:rPr lang="en-US" dirty="0" smtClean="0"/>
              <a:t>Whether conditions have changed</a:t>
            </a:r>
          </a:p>
          <a:p>
            <a:pPr lvl="1"/>
            <a:r>
              <a:rPr lang="en-US" dirty="0" smtClean="0"/>
              <a:t>Whether new or additional information that the use and criterion are not attainable in the future</a:t>
            </a:r>
          </a:p>
          <a:p>
            <a:pPr lvl="1"/>
            <a:r>
              <a:rPr lang="en-US" dirty="0" smtClean="0"/>
              <a:t>Whether feasible progress is being made toward the designated use and if additional time is needed</a:t>
            </a:r>
          </a:p>
          <a:p>
            <a:r>
              <a:rPr lang="en-US" dirty="0" smtClean="0"/>
              <a:t>Documentation of the steps taken to meet the requirement of the previous variance</a:t>
            </a:r>
          </a:p>
          <a:p>
            <a:r>
              <a:rPr lang="en-US" dirty="0" smtClean="0"/>
              <a:t>Documentation as to whether and to what extent cost-effective and reasonable BMPs have been implemented to address the pollutant</a:t>
            </a:r>
          </a:p>
          <a:p>
            <a:r>
              <a:rPr lang="en-US" dirty="0" smtClean="0"/>
              <a:t>Measure progress and success (monitoring?)</a:t>
            </a:r>
          </a:p>
          <a:p>
            <a:r>
              <a:rPr lang="en-US" dirty="0" smtClean="0"/>
              <a:t>Effect of BMPs</a:t>
            </a:r>
          </a:p>
          <a:p>
            <a:pPr marL="0" indent="0">
              <a:buNone/>
            </a:pPr>
            <a:endParaRPr lang="en-US" dirty="0" smtClean="0"/>
          </a:p>
          <a:p>
            <a:pPr lvl="1"/>
            <a:endParaRPr lang="en-US" b="1" dirty="0" smtClean="0"/>
          </a:p>
          <a:p>
            <a:pPr marL="0" indent="0">
              <a:buNone/>
            </a:pPr>
            <a:endParaRPr lang="en-US" dirty="0" smtClean="0"/>
          </a:p>
          <a:p>
            <a:pPr lvl="1" algn="ct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39</a:t>
            </a:fld>
            <a:endParaRPr lang="en-US"/>
          </a:p>
        </p:txBody>
      </p:sp>
    </p:spTree>
    <p:extLst>
      <p:ext uri="{BB962C8B-B14F-4D97-AF65-F5344CB8AC3E}">
        <p14:creationId xmlns:p14="http://schemas.microsoft.com/office/powerpoint/2010/main" val="291127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Chicago Area Waterway Rulemaking (R08-9)</a:t>
            </a:r>
          </a:p>
        </p:txBody>
      </p:sp>
      <p:sp>
        <p:nvSpPr>
          <p:cNvPr id="3" name="Content Placeholder 2"/>
          <p:cNvSpPr>
            <a:spLocks noGrp="1"/>
          </p:cNvSpPr>
          <p:nvPr>
            <p:ph idx="1"/>
          </p:nvPr>
        </p:nvSpPr>
        <p:spPr/>
        <p:txBody>
          <a:bodyPr>
            <a:normAutofit/>
          </a:bodyPr>
          <a:lstStyle/>
          <a:p>
            <a:pPr marL="457200" indent="-457200">
              <a:buFont typeface="+mj-lt"/>
              <a:buAutoNum type="arabicPeriod" startAt="5"/>
            </a:pPr>
            <a:r>
              <a:rPr lang="en-US" sz="1700" b="1" dirty="0" smtClean="0"/>
              <a:t>South </a:t>
            </a:r>
            <a:r>
              <a:rPr lang="en-US" sz="1700" b="1" dirty="0"/>
              <a:t>Fork tributary to South Branch Chicago River</a:t>
            </a:r>
            <a:r>
              <a:rPr lang="en-US" sz="1700" dirty="0"/>
              <a:t> </a:t>
            </a:r>
            <a:r>
              <a:rPr lang="en-US" sz="1700" b="1" dirty="0" smtClean="0"/>
              <a:t>- Secondary Contact and IAL</a:t>
            </a:r>
            <a:r>
              <a:rPr lang="en-US" sz="1700" dirty="0" smtClean="0"/>
              <a:t> </a:t>
            </a:r>
            <a:r>
              <a:rPr lang="en-US" sz="1700" dirty="0"/>
              <a:t>- </a:t>
            </a:r>
            <a:r>
              <a:rPr lang="en-US" sz="1700" dirty="0" smtClean="0"/>
              <a:t>Begins </a:t>
            </a:r>
            <a:r>
              <a:rPr lang="en-US" sz="1700" dirty="0"/>
              <a:t>at the MWRDGC Racine Avenue combined sewer pump station and ends at its confluence with South Branch Chicago River.  </a:t>
            </a:r>
          </a:p>
          <a:p>
            <a:pPr marL="457200" indent="-457200">
              <a:buFont typeface="+mj-lt"/>
              <a:buAutoNum type="arabicPeriod" startAt="5"/>
            </a:pPr>
            <a:r>
              <a:rPr lang="en-US" sz="1700" b="1" dirty="0" smtClean="0"/>
              <a:t>Chicago </a:t>
            </a:r>
            <a:r>
              <a:rPr lang="en-US" sz="1700" b="1" dirty="0"/>
              <a:t>Sanitary and Ship Canal</a:t>
            </a:r>
            <a:r>
              <a:rPr lang="en-US" sz="1700" dirty="0"/>
              <a:t> </a:t>
            </a:r>
            <a:r>
              <a:rPr lang="en-US" sz="1700" b="1" dirty="0"/>
              <a:t>(</a:t>
            </a:r>
            <a:r>
              <a:rPr lang="en-US" sz="1700" b="1" dirty="0" smtClean="0"/>
              <a:t>CSSC) – Use B </a:t>
            </a:r>
            <a:r>
              <a:rPr lang="en-US" sz="1700" dirty="0"/>
              <a:t>– </a:t>
            </a:r>
            <a:r>
              <a:rPr lang="en-US" sz="1700" dirty="0" smtClean="0"/>
              <a:t>Begins </a:t>
            </a:r>
            <a:r>
              <a:rPr lang="en-US" sz="1700" dirty="0"/>
              <a:t>at its confluence with South Branch Chicago River, flows southwest and then south and ends at its confluence with Des Plaines River. For the rulemaking,  the CSSC is divided into two </a:t>
            </a:r>
            <a:r>
              <a:rPr lang="en-US" sz="1700" dirty="0" smtClean="0"/>
              <a:t>reaches:</a:t>
            </a:r>
          </a:p>
          <a:p>
            <a:pPr marL="822960" lvl="1" indent="-457200">
              <a:buFont typeface="+mj-lt"/>
              <a:buAutoNum type="alphaLcPeriod"/>
            </a:pPr>
            <a:r>
              <a:rPr lang="en-US" sz="1500" dirty="0" smtClean="0"/>
              <a:t>the </a:t>
            </a:r>
            <a:r>
              <a:rPr lang="en-US" sz="1500" dirty="0"/>
              <a:t>upper reach starts at the confluence with South Branch Chicago River and ends at its confluence with Calumet-Sag Channel in Willow </a:t>
            </a:r>
            <a:r>
              <a:rPr lang="en-US" sz="1500" dirty="0" smtClean="0"/>
              <a:t>Springs – Use A; and</a:t>
            </a:r>
          </a:p>
          <a:p>
            <a:pPr marL="822960" lvl="1" indent="-457200">
              <a:buFont typeface="+mj-lt"/>
              <a:buAutoNum type="alphaLcPeriod"/>
            </a:pPr>
            <a:r>
              <a:rPr lang="en-US" sz="1500" dirty="0" smtClean="0"/>
              <a:t>the </a:t>
            </a:r>
            <a:r>
              <a:rPr lang="en-US" sz="1500" dirty="0"/>
              <a:t>lower reach starts at the confluence with Calumet-Sag Channel and ends at the confluence with Des Plaines River near the E J &amp; E railroad crossing.</a:t>
            </a:r>
          </a:p>
          <a:p>
            <a:pPr marL="365760" lvl="1" indent="0">
              <a:buNone/>
            </a:pPr>
            <a:r>
              <a:rPr lang="en-US" sz="1700" dirty="0" smtClean="0"/>
              <a:t>CSSC </a:t>
            </a:r>
            <a:r>
              <a:rPr lang="en-US" sz="1700" dirty="0"/>
              <a:t>also includes the Lockport Control Structure, which diverts stormwater from CSSC water into Des Plaines River to prevent upstream flooding and to protect the downstream lock and powerhouse.  It also includes the Lockport Lock and Powerhouse which is used to transfer watercraft upstream and downstream and to generate hydroelectric power.</a:t>
            </a:r>
          </a:p>
          <a:p>
            <a:pPr marL="457200" indent="-457200">
              <a:buFont typeface="+mj-lt"/>
              <a:buAutoNum type="arabicPeriod" startAt="5"/>
            </a:pPr>
            <a:endParaRPr lang="en-US" sz="1700" dirty="0" smtClean="0"/>
          </a:p>
          <a:p>
            <a:pPr marL="880110" lvl="1" indent="-514350">
              <a:buFont typeface="+mj-lt"/>
              <a:buAutoNum type="arabicPeriod" startAt="4"/>
            </a:pPr>
            <a:endParaRPr lang="en-US" sz="1400" dirty="0"/>
          </a:p>
        </p:txBody>
      </p:sp>
      <p:sp>
        <p:nvSpPr>
          <p:cNvPr id="4" name="Slide Number Placeholder 3"/>
          <p:cNvSpPr>
            <a:spLocks noGrp="1"/>
          </p:cNvSpPr>
          <p:nvPr>
            <p:ph type="sldNum" sz="quarter" idx="12"/>
          </p:nvPr>
        </p:nvSpPr>
        <p:spPr/>
        <p:txBody>
          <a:bodyPr/>
          <a:lstStyle/>
          <a:p>
            <a:fld id="{7746C448-F9B8-45BF-8D81-FEF6674A96B2}" type="slidenum">
              <a:rPr lang="en-US" smtClean="0"/>
              <a:t>4</a:t>
            </a:fld>
            <a:endParaRPr lang="en-US"/>
          </a:p>
        </p:txBody>
      </p:sp>
    </p:spTree>
    <p:extLst>
      <p:ext uri="{BB962C8B-B14F-4D97-AF65-F5344CB8AC3E}">
        <p14:creationId xmlns:p14="http://schemas.microsoft.com/office/powerpoint/2010/main" val="39530675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Proposed Variance Concept</a:t>
            </a:r>
            <a:endParaRPr lang="en-US" dirty="0"/>
          </a:p>
        </p:txBody>
      </p:sp>
      <p:sp>
        <p:nvSpPr>
          <p:cNvPr id="5" name="Subtitle 4"/>
          <p:cNvSpPr>
            <a:spLocks noGrp="1"/>
          </p:cNvSpPr>
          <p:nvPr>
            <p:ph type="subTitle" idx="1"/>
          </p:nvPr>
        </p:nvSpPr>
        <p:spPr/>
        <p:txBody>
          <a:bodyPr/>
          <a:lstStyle/>
          <a:p>
            <a:r>
              <a:rPr lang="en-US" dirty="0" smtClean="0"/>
              <a:t>UAA Chloride Variance</a:t>
            </a:r>
            <a:endParaRPr lang="en-US" dirty="0"/>
          </a:p>
        </p:txBody>
      </p:sp>
      <p:sp>
        <p:nvSpPr>
          <p:cNvPr id="2" name="Slide Number Placeholder 1"/>
          <p:cNvSpPr>
            <a:spLocks noGrp="1"/>
          </p:cNvSpPr>
          <p:nvPr>
            <p:ph type="sldNum" sz="quarter" idx="12"/>
          </p:nvPr>
        </p:nvSpPr>
        <p:spPr/>
        <p:txBody>
          <a:bodyPr/>
          <a:lstStyle/>
          <a:p>
            <a:fld id="{7746C448-F9B8-45BF-8D81-FEF6674A96B2}" type="slidenum">
              <a:rPr lang="en-US" smtClean="0"/>
              <a:t>40</a:t>
            </a:fld>
            <a:endParaRPr lang="en-US"/>
          </a:p>
        </p:txBody>
      </p:sp>
    </p:spTree>
    <p:extLst>
      <p:ext uri="{BB962C8B-B14F-4D97-AF65-F5344CB8AC3E}">
        <p14:creationId xmlns:p14="http://schemas.microsoft.com/office/powerpoint/2010/main" val="18519325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Watershed </a:t>
            </a:r>
            <a:endParaRPr lang="en-US" dirty="0"/>
          </a:p>
        </p:txBody>
      </p:sp>
      <p:sp>
        <p:nvSpPr>
          <p:cNvPr id="3" name="Content Placeholder 2"/>
          <p:cNvSpPr>
            <a:spLocks noGrp="1"/>
          </p:cNvSpPr>
          <p:nvPr>
            <p:ph idx="1"/>
          </p:nvPr>
        </p:nvSpPr>
        <p:spPr/>
        <p:txBody>
          <a:bodyPr/>
          <a:lstStyle/>
          <a:p>
            <a:r>
              <a:rPr lang="en-US" dirty="0" smtClean="0"/>
              <a:t>What is the watershed?</a:t>
            </a:r>
          </a:p>
          <a:p>
            <a:pPr marL="0" indent="0">
              <a:buNone/>
            </a:pPr>
            <a:endParaRPr lang="en-US" dirty="0" smtClean="0"/>
          </a:p>
          <a:p>
            <a:pPr lvl="1"/>
            <a:r>
              <a:rPr lang="en-US" dirty="0" smtClean="0"/>
              <a:t>UAA </a:t>
            </a: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41</a:t>
            </a:fld>
            <a:endParaRPr lang="en-US"/>
          </a:p>
        </p:txBody>
      </p:sp>
    </p:spTree>
    <p:extLst>
      <p:ext uri="{BB962C8B-B14F-4D97-AF65-F5344CB8AC3E}">
        <p14:creationId xmlns:p14="http://schemas.microsoft.com/office/powerpoint/2010/main" val="40901266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Applicability to Non-Winter Months</a:t>
            </a:r>
            <a:endParaRPr lang="en-US" dirty="0"/>
          </a:p>
        </p:txBody>
      </p:sp>
      <p:sp>
        <p:nvSpPr>
          <p:cNvPr id="3" name="Content Placeholder 2"/>
          <p:cNvSpPr>
            <a:spLocks noGrp="1"/>
          </p:cNvSpPr>
          <p:nvPr>
            <p:ph idx="1"/>
          </p:nvPr>
        </p:nvSpPr>
        <p:spPr/>
        <p:txBody>
          <a:bodyPr/>
          <a:lstStyle/>
          <a:p>
            <a:r>
              <a:rPr lang="en-US" dirty="0" smtClean="0"/>
              <a:t>May 1 – November 30</a:t>
            </a:r>
          </a:p>
          <a:p>
            <a:pPr lvl="1"/>
            <a:r>
              <a:rPr lang="en-US" dirty="0" smtClean="0"/>
              <a:t>Basis for non-winter months?</a:t>
            </a:r>
          </a:p>
          <a:p>
            <a:pPr marL="393192" lvl="1" indent="0">
              <a:buNone/>
            </a:pPr>
            <a:endParaRPr lang="en-US" dirty="0" smtClean="0"/>
          </a:p>
          <a:p>
            <a:r>
              <a:rPr lang="en-US" dirty="0" smtClean="0"/>
              <a:t>Standard 500 mg/L</a:t>
            </a:r>
          </a:p>
          <a:p>
            <a:pPr lvl="1"/>
            <a:r>
              <a:rPr lang="en-US" dirty="0" smtClean="0"/>
              <a:t>Basis for standard? </a:t>
            </a:r>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42</a:t>
            </a:fld>
            <a:endParaRPr lang="en-US"/>
          </a:p>
        </p:txBody>
      </p:sp>
    </p:spTree>
    <p:extLst>
      <p:ext uri="{BB962C8B-B14F-4D97-AF65-F5344CB8AC3E}">
        <p14:creationId xmlns:p14="http://schemas.microsoft.com/office/powerpoint/2010/main" val="20009094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Applicability to Winter Months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December 1 – April 30</a:t>
            </a:r>
          </a:p>
          <a:p>
            <a:pPr lvl="1"/>
            <a:r>
              <a:rPr lang="en-US" dirty="0" smtClean="0"/>
              <a:t>Basis for winter months?</a:t>
            </a:r>
          </a:p>
          <a:p>
            <a:pPr marL="27432" indent="0">
              <a:buNone/>
            </a:pPr>
            <a:endParaRPr lang="en-US" dirty="0" smtClean="0"/>
          </a:p>
          <a:p>
            <a:pPr marL="484632" indent="-457200"/>
            <a:r>
              <a:rPr lang="en-US" dirty="0" smtClean="0"/>
              <a:t>Interim water quality standard:</a:t>
            </a:r>
          </a:p>
          <a:p>
            <a:pPr marL="850392" lvl="1" indent="-457200"/>
            <a:r>
              <a:rPr lang="en-US" dirty="0" smtClean="0"/>
              <a:t>No standard </a:t>
            </a:r>
          </a:p>
          <a:p>
            <a:pPr marL="1124712" lvl="2" indent="-457200"/>
            <a:r>
              <a:rPr lang="en-US" dirty="0"/>
              <a:t>F</a:t>
            </a:r>
            <a:r>
              <a:rPr lang="en-US" dirty="0" smtClean="0"/>
              <a:t>ocus would be on applying BMPs to point sources and non-point sources to achieve highest attainable stream quality</a:t>
            </a:r>
          </a:p>
          <a:p>
            <a:pPr marL="667512" lvl="2" indent="0">
              <a:buNone/>
            </a:pPr>
            <a:endParaRPr lang="en-US" dirty="0" smtClean="0"/>
          </a:p>
          <a:p>
            <a:pPr marL="850392" lvl="1" indent="-457200"/>
            <a:r>
              <a:rPr lang="en-US" dirty="0" smtClean="0"/>
              <a:t>Basis for applying BMPs instead of having water quality standard?</a:t>
            </a:r>
          </a:p>
          <a:p>
            <a:pPr marL="1124712" lvl="2" indent="-457200"/>
            <a:r>
              <a:rPr lang="en-US" dirty="0" smtClean="0"/>
              <a:t>Quantify existing loading </a:t>
            </a:r>
          </a:p>
          <a:p>
            <a:pPr marL="1124712" lvl="2" indent="-457200"/>
            <a:r>
              <a:rPr lang="en-US" dirty="0" smtClean="0"/>
              <a:t>Quantify existing BMP usage</a:t>
            </a:r>
          </a:p>
          <a:p>
            <a:pPr marL="850392" lvl="1" indent="-457200"/>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43</a:t>
            </a:fld>
            <a:endParaRPr lang="en-US"/>
          </a:p>
        </p:txBody>
      </p:sp>
    </p:spTree>
    <p:extLst>
      <p:ext uri="{BB962C8B-B14F-4D97-AF65-F5344CB8AC3E}">
        <p14:creationId xmlns:p14="http://schemas.microsoft.com/office/powerpoint/2010/main" val="36012057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BMPs list</a:t>
            </a:r>
            <a:endParaRPr lang="en-US" dirty="0"/>
          </a:p>
        </p:txBody>
      </p:sp>
      <p:sp>
        <p:nvSpPr>
          <p:cNvPr id="3" name="Content Placeholder 2"/>
          <p:cNvSpPr>
            <a:spLocks noGrp="1"/>
          </p:cNvSpPr>
          <p:nvPr>
            <p:ph idx="1"/>
          </p:nvPr>
        </p:nvSpPr>
        <p:spPr/>
        <p:txBody>
          <a:bodyPr/>
          <a:lstStyle/>
          <a:p>
            <a:r>
              <a:rPr lang="en-US" dirty="0" smtClean="0"/>
              <a:t>Point sources</a:t>
            </a:r>
          </a:p>
          <a:p>
            <a:r>
              <a:rPr lang="en-US" dirty="0" smtClean="0"/>
              <a:t>Non-point sources</a:t>
            </a:r>
          </a:p>
          <a:p>
            <a:r>
              <a:rPr lang="en-US" dirty="0" smtClean="0"/>
              <a:t>Salt Piles (storage handling)</a:t>
            </a:r>
          </a:p>
          <a:p>
            <a:pPr marL="0" indent="0">
              <a:buNone/>
            </a:pPr>
            <a:endParaRPr lang="en-US" dirty="0" smtClean="0"/>
          </a:p>
          <a:p>
            <a:pPr marL="0" indent="0">
              <a:buNone/>
            </a:pPr>
            <a:endParaRPr lang="en-US" dirty="0"/>
          </a:p>
          <a:p>
            <a:pPr marL="0" indent="0">
              <a:buNone/>
            </a:pPr>
            <a:r>
              <a:rPr lang="en-US" dirty="0" smtClean="0"/>
              <a:t>Load limit in NPDES permit in addition to BMPs?</a:t>
            </a:r>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44</a:t>
            </a:fld>
            <a:endParaRPr lang="en-US"/>
          </a:p>
        </p:txBody>
      </p:sp>
    </p:spTree>
    <p:extLst>
      <p:ext uri="{BB962C8B-B14F-4D97-AF65-F5344CB8AC3E}">
        <p14:creationId xmlns:p14="http://schemas.microsoft.com/office/powerpoint/2010/main" val="4446036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we are asking…</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45</a:t>
            </a:fld>
            <a:endParaRPr lang="en-US"/>
          </a:p>
        </p:txBody>
      </p:sp>
    </p:spTree>
    <p:extLst>
      <p:ext uri="{BB962C8B-B14F-4D97-AF65-F5344CB8AC3E}">
        <p14:creationId xmlns:p14="http://schemas.microsoft.com/office/powerpoint/2010/main" val="22384461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workgroup responsible for: </a:t>
            </a:r>
          </a:p>
          <a:p>
            <a:pPr lvl="1"/>
            <a:r>
              <a:rPr lang="en-US" dirty="0" smtClean="0"/>
              <a:t>Identifying effective BMPs for point/non-point sources;</a:t>
            </a:r>
          </a:p>
          <a:p>
            <a:pPr lvl="1"/>
            <a:r>
              <a:rPr lang="en-US" dirty="0" smtClean="0"/>
              <a:t>Determining responsibilities for instituting and tracking of BMPs;</a:t>
            </a:r>
          </a:p>
          <a:p>
            <a:pPr lvl="1"/>
            <a:r>
              <a:rPr lang="en-US" dirty="0" smtClean="0"/>
              <a:t>Drafting regulatory language; </a:t>
            </a:r>
          </a:p>
          <a:p>
            <a:pPr lvl="1"/>
            <a:r>
              <a:rPr lang="en-US" dirty="0" smtClean="0"/>
              <a:t>Forming sub-groups if needed;</a:t>
            </a:r>
          </a:p>
          <a:p>
            <a:pPr lvl="1"/>
            <a:r>
              <a:rPr lang="en-US" dirty="0" smtClean="0"/>
              <a:t>Establishing time-frames/deadlines for accomplishing tasks;</a:t>
            </a:r>
          </a:p>
          <a:p>
            <a:pPr lvl="1"/>
            <a:r>
              <a:rPr lang="en-US" dirty="0" smtClean="0"/>
              <a:t>Developing reporting requirements for group and individual sources; </a:t>
            </a:r>
          </a:p>
          <a:p>
            <a:pPr lvl="1"/>
            <a:r>
              <a:rPr lang="en-US" dirty="0" smtClean="0"/>
              <a:t>Establishing accountability requirements (yearly reporting requirements</a:t>
            </a:r>
            <a:r>
              <a:rPr lang="en-US" dirty="0" smtClean="0"/>
              <a:t>); and</a:t>
            </a:r>
            <a:endParaRPr lang="en-US" dirty="0" smtClean="0"/>
          </a:p>
          <a:p>
            <a:pPr lvl="1"/>
            <a:r>
              <a:rPr lang="en-US" dirty="0" smtClean="0"/>
              <a:t>Establishing and implementing participation </a:t>
            </a:r>
            <a:r>
              <a:rPr lang="en-US" dirty="0" smtClean="0"/>
              <a:t>requirements.</a:t>
            </a:r>
            <a:endParaRPr lang="en-US" dirty="0" smtClean="0"/>
          </a:p>
          <a:p>
            <a:pPr marL="667512" lvl="2" indent="0">
              <a:buNone/>
            </a:pPr>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46</a:t>
            </a:fld>
            <a:endParaRPr lang="en-US"/>
          </a:p>
        </p:txBody>
      </p:sp>
    </p:spTree>
    <p:extLst>
      <p:ext uri="{BB962C8B-B14F-4D97-AF65-F5344CB8AC3E}">
        <p14:creationId xmlns:p14="http://schemas.microsoft.com/office/powerpoint/2010/main" val="3567313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Chicago Area Waterway Rulemaking (R08-9)</a:t>
            </a:r>
          </a:p>
        </p:txBody>
      </p:sp>
      <p:sp>
        <p:nvSpPr>
          <p:cNvPr id="3" name="Content Placeholder 2"/>
          <p:cNvSpPr>
            <a:spLocks noGrp="1"/>
          </p:cNvSpPr>
          <p:nvPr>
            <p:ph idx="1"/>
          </p:nvPr>
        </p:nvSpPr>
        <p:spPr/>
        <p:txBody>
          <a:bodyPr>
            <a:noAutofit/>
          </a:bodyPr>
          <a:lstStyle/>
          <a:p>
            <a:pPr marL="514350" indent="-514350">
              <a:buFont typeface="+mj-lt"/>
              <a:buAutoNum type="arabicPeriod" startAt="7"/>
            </a:pPr>
            <a:r>
              <a:rPr lang="en-US" sz="1800" b="1" dirty="0" smtClean="0"/>
              <a:t>Lower </a:t>
            </a:r>
            <a:r>
              <a:rPr lang="en-US" sz="1800" b="1" dirty="0"/>
              <a:t>Des Plaines River</a:t>
            </a:r>
            <a:r>
              <a:rPr lang="en-US" sz="1800" dirty="0"/>
              <a:t> </a:t>
            </a:r>
            <a:r>
              <a:rPr lang="en-US" sz="1800" b="1" dirty="0" smtClean="0"/>
              <a:t> –</a:t>
            </a:r>
            <a:r>
              <a:rPr lang="en-US" sz="1800" dirty="0" smtClean="0"/>
              <a:t> </a:t>
            </a:r>
            <a:r>
              <a:rPr lang="en-US" sz="1800" dirty="0"/>
              <a:t>For purposes of the rulemaking the Lower Des Plaines River segment begins at its confluence with CSSC, flows south, and ends at the Interstate-55 bridge crossing.  Lower Des Plaines River is sub-divided in this proposal into two </a:t>
            </a:r>
            <a:r>
              <a:rPr lang="en-US" sz="1800" dirty="0" smtClean="0"/>
              <a:t>reaches:</a:t>
            </a:r>
          </a:p>
          <a:p>
            <a:pPr marL="880110" lvl="1" indent="-514350">
              <a:buFont typeface="+mj-lt"/>
              <a:buAutoNum type="alphaLcPeriod"/>
            </a:pPr>
            <a:r>
              <a:rPr lang="en-US" sz="1400" dirty="0" smtClean="0"/>
              <a:t>the </a:t>
            </a:r>
            <a:r>
              <a:rPr lang="en-US" sz="1400" dirty="0"/>
              <a:t>Brandon Road Poo</a:t>
            </a:r>
            <a:r>
              <a:rPr lang="en-US" sz="1400" b="1" dirty="0"/>
              <a:t>l</a:t>
            </a:r>
            <a:r>
              <a:rPr lang="en-US" sz="1400" dirty="0"/>
              <a:t> </a:t>
            </a:r>
            <a:r>
              <a:rPr lang="en-US" sz="1400" dirty="0" smtClean="0"/>
              <a:t>(Use B) reach </a:t>
            </a:r>
            <a:r>
              <a:rPr lang="en-US" sz="1400" dirty="0"/>
              <a:t>of the Lower Des Plaines </a:t>
            </a:r>
            <a:r>
              <a:rPr lang="en-US" sz="1400" dirty="0" smtClean="0"/>
              <a:t>River </a:t>
            </a:r>
            <a:r>
              <a:rPr lang="en-US" sz="1400" dirty="0"/>
              <a:t>starts at the confluence of the Lower Des Plaines River and CSSC and ends at the Brandon Road Lock and Dam in Rockdale; </a:t>
            </a:r>
            <a:r>
              <a:rPr lang="en-US" sz="1400" dirty="0" smtClean="0"/>
              <a:t>and</a:t>
            </a:r>
          </a:p>
          <a:p>
            <a:pPr marL="880110" lvl="1" indent="-514350">
              <a:buFont typeface="+mj-lt"/>
              <a:buAutoNum type="alphaLcPeriod"/>
            </a:pPr>
            <a:r>
              <a:rPr lang="en-US" sz="1400" dirty="0" smtClean="0"/>
              <a:t>Upper </a:t>
            </a:r>
            <a:r>
              <a:rPr lang="en-US" sz="1400" dirty="0"/>
              <a:t>Dresden Island </a:t>
            </a:r>
            <a:r>
              <a:rPr lang="en-US" sz="1400" dirty="0" smtClean="0"/>
              <a:t>Pool (Upper Dresden Island Pool Aquatic Life Use)starts </a:t>
            </a:r>
            <a:r>
              <a:rPr lang="en-US" sz="1400" dirty="0"/>
              <a:t>at the Brandon Road Lock and Dam and ends at the Interstate-55 </a:t>
            </a:r>
            <a:r>
              <a:rPr lang="en-US" sz="1400" dirty="0" smtClean="0"/>
              <a:t>bridge.</a:t>
            </a:r>
            <a:endParaRPr lang="en-US" sz="1400" dirty="0"/>
          </a:p>
          <a:p>
            <a:pPr marL="342900" indent="-342900">
              <a:buFont typeface="+mj-lt"/>
              <a:buAutoNum type="arabicPeriod" startAt="8"/>
            </a:pPr>
            <a:r>
              <a:rPr lang="en-US" sz="1800" b="1" dirty="0"/>
              <a:t>Calumet </a:t>
            </a:r>
            <a:r>
              <a:rPr lang="en-US" sz="1800" b="1" dirty="0" smtClean="0"/>
              <a:t>River – Use A</a:t>
            </a:r>
            <a:r>
              <a:rPr lang="en-US" sz="1800" dirty="0" smtClean="0"/>
              <a:t> </a:t>
            </a:r>
            <a:r>
              <a:rPr lang="en-US" sz="1800" dirty="0"/>
              <a:t>- Calumet River begins at Lake Michigan and ends at its confluence with both Little Calumet River and Grand Calumet River.  For the rulemaking, Calumet River is subdivided into two </a:t>
            </a:r>
            <a:r>
              <a:rPr lang="en-US" sz="1800" dirty="0" smtClean="0"/>
              <a:t>reaches:</a:t>
            </a:r>
          </a:p>
          <a:p>
            <a:pPr marL="708660" lvl="1" indent="-342900">
              <a:buFont typeface="+mj-lt"/>
              <a:buAutoNum type="alphaLcPeriod"/>
            </a:pPr>
            <a:r>
              <a:rPr lang="en-US" sz="1400" dirty="0" smtClean="0"/>
              <a:t>the </a:t>
            </a:r>
            <a:r>
              <a:rPr lang="en-US" sz="1400" dirty="0"/>
              <a:t>north reach begins at Lake Michigan and ends at the </a:t>
            </a:r>
            <a:r>
              <a:rPr lang="en-US" sz="1400" dirty="0" err="1"/>
              <a:t>Torrence</a:t>
            </a:r>
            <a:r>
              <a:rPr lang="en-US" sz="1400" dirty="0"/>
              <a:t> Avenue crossing in Chicago; </a:t>
            </a:r>
            <a:r>
              <a:rPr lang="en-US" sz="1400" dirty="0" smtClean="0"/>
              <a:t>and</a:t>
            </a:r>
          </a:p>
          <a:p>
            <a:pPr marL="708660" lvl="1" indent="-342900">
              <a:buFont typeface="+mj-lt"/>
              <a:buAutoNum type="alphaLcPeriod"/>
            </a:pPr>
            <a:r>
              <a:rPr lang="en-US" sz="1400" dirty="0" smtClean="0"/>
              <a:t>the </a:t>
            </a:r>
            <a:r>
              <a:rPr lang="en-US" sz="1400" dirty="0"/>
              <a:t>south reach begins at the </a:t>
            </a:r>
            <a:r>
              <a:rPr lang="en-US" sz="1400" dirty="0" err="1"/>
              <a:t>Torrence</a:t>
            </a:r>
            <a:r>
              <a:rPr lang="en-US" sz="1400" dirty="0"/>
              <a:t> Avenue crossing and ends the confluence with both Little Calumet River and Grand Calumet River.</a:t>
            </a:r>
          </a:p>
          <a:p>
            <a:pPr marL="365760" lvl="1" indent="0">
              <a:buNone/>
            </a:pPr>
            <a:r>
              <a:rPr lang="en-US" sz="1800" dirty="0" smtClean="0"/>
              <a:t>Calumet </a:t>
            </a:r>
            <a:r>
              <a:rPr lang="en-US" sz="1800" dirty="0"/>
              <a:t>River includes the O’Brien Lock and Controlling Works. </a:t>
            </a:r>
            <a:r>
              <a:rPr lang="en-US" sz="1600" dirty="0"/>
              <a:t> </a:t>
            </a:r>
            <a:endParaRPr lang="en-US" sz="1600" dirty="0" smtClean="0"/>
          </a:p>
        </p:txBody>
      </p:sp>
      <p:sp>
        <p:nvSpPr>
          <p:cNvPr id="4" name="Slide Number Placeholder 3"/>
          <p:cNvSpPr>
            <a:spLocks noGrp="1"/>
          </p:cNvSpPr>
          <p:nvPr>
            <p:ph type="sldNum" sz="quarter" idx="12"/>
          </p:nvPr>
        </p:nvSpPr>
        <p:spPr/>
        <p:txBody>
          <a:bodyPr/>
          <a:lstStyle/>
          <a:p>
            <a:fld id="{7746C448-F9B8-45BF-8D81-FEF6674A96B2}" type="slidenum">
              <a:rPr lang="en-US" smtClean="0"/>
              <a:t>5</a:t>
            </a:fld>
            <a:endParaRPr lang="en-US"/>
          </a:p>
        </p:txBody>
      </p:sp>
    </p:spTree>
    <p:extLst>
      <p:ext uri="{BB962C8B-B14F-4D97-AF65-F5344CB8AC3E}">
        <p14:creationId xmlns:p14="http://schemas.microsoft.com/office/powerpoint/2010/main" val="721218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Chicago Area Waterway Rulemaking (R08-9)</a:t>
            </a: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startAt="9"/>
            </a:pPr>
            <a:r>
              <a:rPr lang="en-US" b="1" dirty="0" smtClean="0"/>
              <a:t>Lake Calumet </a:t>
            </a:r>
            <a:r>
              <a:rPr lang="en-US" sz="2800" b="1" dirty="0" smtClean="0"/>
              <a:t>– Use A</a:t>
            </a:r>
            <a:r>
              <a:rPr lang="en-US" sz="2800" dirty="0" smtClean="0"/>
              <a:t> -</a:t>
            </a:r>
            <a:r>
              <a:rPr lang="en-US" dirty="0"/>
              <a:t> </a:t>
            </a:r>
            <a:r>
              <a:rPr lang="en-US" dirty="0" smtClean="0"/>
              <a:t>Lake </a:t>
            </a:r>
            <a:r>
              <a:rPr lang="en-US" dirty="0"/>
              <a:t>Calumet includes the contiguous waters west of Calumet River and north of an imaginary extension of 126</a:t>
            </a:r>
            <a:r>
              <a:rPr lang="en-US" baseline="30000" dirty="0"/>
              <a:t>th</a:t>
            </a:r>
            <a:r>
              <a:rPr lang="en-US" dirty="0"/>
              <a:t> Street that crosses the </a:t>
            </a:r>
            <a:r>
              <a:rPr lang="en-US" dirty="0" smtClean="0"/>
              <a:t>lake</a:t>
            </a:r>
            <a:endParaRPr lang="en-US" b="1" dirty="0" smtClean="0"/>
          </a:p>
          <a:p>
            <a:pPr marL="514350" indent="-514350">
              <a:buFont typeface="+mj-lt"/>
              <a:buAutoNum type="arabicPeriod" startAt="10"/>
            </a:pPr>
            <a:r>
              <a:rPr lang="en-US" b="1" dirty="0" smtClean="0"/>
              <a:t>Lake </a:t>
            </a:r>
            <a:r>
              <a:rPr lang="en-US" b="1" dirty="0"/>
              <a:t>Calumet Connecting Channel</a:t>
            </a:r>
            <a:r>
              <a:rPr lang="en-US" dirty="0"/>
              <a:t> </a:t>
            </a:r>
            <a:r>
              <a:rPr lang="en-US" sz="2800" b="1" dirty="0"/>
              <a:t> - Use A</a:t>
            </a:r>
            <a:r>
              <a:rPr lang="en-US" sz="2800" dirty="0" smtClean="0"/>
              <a:t> </a:t>
            </a:r>
            <a:r>
              <a:rPr lang="en-US" dirty="0" smtClean="0"/>
              <a:t>- </a:t>
            </a:r>
            <a:r>
              <a:rPr lang="en-US" dirty="0"/>
              <a:t>The term Lake Calumet Connecting Channel is being used to describe the waters beginning at the southern end of Lake Calumet and ending at the confluence with Calumet River.  </a:t>
            </a:r>
            <a:endParaRPr lang="en-US" dirty="0" smtClean="0"/>
          </a:p>
          <a:p>
            <a:pPr marL="514350" indent="-514350">
              <a:buFont typeface="+mj-lt"/>
              <a:buAutoNum type="arabicPeriod" startAt="10"/>
            </a:pPr>
            <a:r>
              <a:rPr lang="en-US" b="1" dirty="0" smtClean="0"/>
              <a:t>Grand </a:t>
            </a:r>
            <a:r>
              <a:rPr lang="en-US" b="1" dirty="0"/>
              <a:t>Calumet River</a:t>
            </a:r>
            <a:r>
              <a:rPr lang="en-US" dirty="0"/>
              <a:t> </a:t>
            </a:r>
            <a:r>
              <a:rPr lang="en-US" sz="2800" b="1" dirty="0"/>
              <a:t> - Use A</a:t>
            </a:r>
            <a:r>
              <a:rPr lang="en-US" dirty="0" smtClean="0"/>
              <a:t> </a:t>
            </a:r>
            <a:r>
              <a:rPr lang="en-US" dirty="0"/>
              <a:t>- The UAA Grand Calumet River segment begins at the Illinois-Indiana state line in Burnham, flows west, and ends at its confluence with both Calumet River and Little Calumet River.  The Grand Calumet River’s flow is reverse of its pre-altered </a:t>
            </a:r>
            <a:r>
              <a:rPr lang="en-US" dirty="0" smtClean="0"/>
              <a:t>direction.</a:t>
            </a:r>
          </a:p>
          <a:p>
            <a:pPr marL="514350" indent="-514350">
              <a:buFont typeface="+mj-lt"/>
              <a:buAutoNum type="arabicPeriod" startAt="10"/>
            </a:pPr>
            <a:r>
              <a:rPr lang="en-US" b="1" dirty="0" smtClean="0"/>
              <a:t>Little </a:t>
            </a:r>
            <a:r>
              <a:rPr lang="en-US" b="1" dirty="0"/>
              <a:t>Calumet River</a:t>
            </a:r>
            <a:r>
              <a:rPr lang="en-US" dirty="0"/>
              <a:t> </a:t>
            </a:r>
            <a:r>
              <a:rPr lang="en-US" sz="2800" b="1" dirty="0"/>
              <a:t>- Use A</a:t>
            </a:r>
            <a:r>
              <a:rPr lang="en-US" sz="2800" dirty="0" smtClean="0"/>
              <a:t> -</a:t>
            </a:r>
            <a:r>
              <a:rPr lang="en-US" dirty="0"/>
              <a:t> </a:t>
            </a:r>
            <a:r>
              <a:rPr lang="en-US" dirty="0" smtClean="0"/>
              <a:t>The </a:t>
            </a:r>
            <a:r>
              <a:rPr lang="en-US" dirty="0"/>
              <a:t>UAA part of Little Calumet River begins at its confluence with both Calumet River and Grand Calumet River at the border of Burnham and Chicago, flows west, and the segment ends at its confluence with Calumet-Sag Channel.  </a:t>
            </a:r>
            <a:endParaRPr lang="en-US" dirty="0" smtClean="0"/>
          </a:p>
          <a:p>
            <a:pPr marL="514350" indent="-514350">
              <a:buFont typeface="+mj-lt"/>
              <a:buAutoNum type="arabicPeriod" startAt="10"/>
            </a:pPr>
            <a:r>
              <a:rPr lang="en-US" b="1" dirty="0" smtClean="0"/>
              <a:t>Calumet-Sag </a:t>
            </a:r>
            <a:r>
              <a:rPr lang="en-US" b="1" dirty="0"/>
              <a:t>Channel</a:t>
            </a:r>
            <a:r>
              <a:rPr lang="en-US" dirty="0"/>
              <a:t> </a:t>
            </a:r>
            <a:r>
              <a:rPr lang="en-US" sz="2800" b="1" dirty="0"/>
              <a:t>- Use A</a:t>
            </a:r>
            <a:r>
              <a:rPr lang="en-US" sz="2800" dirty="0" smtClean="0"/>
              <a:t> -</a:t>
            </a:r>
            <a:r>
              <a:rPr lang="en-US" dirty="0"/>
              <a:t> </a:t>
            </a:r>
            <a:r>
              <a:rPr lang="en-US" dirty="0" smtClean="0"/>
              <a:t>Calumet-Sag </a:t>
            </a:r>
            <a:r>
              <a:rPr lang="en-US" dirty="0"/>
              <a:t>Channel is a human-made channel that begins at its confluence with Little Calumet River, flows west-northwest, and ends at its confluence with CSSC.</a:t>
            </a:r>
          </a:p>
          <a:p>
            <a:endParaRPr lang="en-US" dirty="0"/>
          </a:p>
        </p:txBody>
      </p:sp>
      <p:sp>
        <p:nvSpPr>
          <p:cNvPr id="4" name="Slide Number Placeholder 3"/>
          <p:cNvSpPr>
            <a:spLocks noGrp="1"/>
          </p:cNvSpPr>
          <p:nvPr>
            <p:ph type="sldNum" sz="quarter" idx="12"/>
          </p:nvPr>
        </p:nvSpPr>
        <p:spPr/>
        <p:txBody>
          <a:bodyPr/>
          <a:lstStyle/>
          <a:p>
            <a:fld id="{7746C448-F9B8-45BF-8D81-FEF6674A96B2}" type="slidenum">
              <a:rPr lang="en-US" smtClean="0"/>
              <a:t>6</a:t>
            </a:fld>
            <a:endParaRPr lang="en-US"/>
          </a:p>
        </p:txBody>
      </p:sp>
    </p:spTree>
    <p:extLst>
      <p:ext uri="{BB962C8B-B14F-4D97-AF65-F5344CB8AC3E}">
        <p14:creationId xmlns:p14="http://schemas.microsoft.com/office/powerpoint/2010/main" val="3653562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Chicago Area Waterway Rulemaking (R08-9)</a:t>
            </a:r>
          </a:p>
        </p:txBody>
      </p:sp>
      <p:sp>
        <p:nvSpPr>
          <p:cNvPr id="3" name="Content Placeholder 2"/>
          <p:cNvSpPr>
            <a:spLocks noGrp="1"/>
          </p:cNvSpPr>
          <p:nvPr>
            <p:ph idx="1"/>
          </p:nvPr>
        </p:nvSpPr>
        <p:spPr/>
        <p:txBody>
          <a:bodyPr>
            <a:normAutofit/>
          </a:bodyPr>
          <a:lstStyle/>
          <a:p>
            <a:pPr marL="0" indent="0">
              <a:buNone/>
            </a:pPr>
            <a:r>
              <a:rPr lang="en-US" dirty="0" smtClean="0"/>
              <a:t>Three segments of General Use were added: </a:t>
            </a:r>
          </a:p>
          <a:p>
            <a:pPr marL="514350" indent="-514350">
              <a:buFont typeface="+mj-lt"/>
              <a:buAutoNum type="arabicPeriod"/>
            </a:pPr>
            <a:r>
              <a:rPr lang="en-US" sz="2200" dirty="0" smtClean="0"/>
              <a:t>Chicago River;</a:t>
            </a:r>
          </a:p>
          <a:p>
            <a:pPr marL="514350" indent="-514350">
              <a:buFont typeface="+mj-lt"/>
              <a:buAutoNum type="arabicPeriod"/>
            </a:pPr>
            <a:r>
              <a:rPr lang="en-US" sz="2200" dirty="0" smtClean="0"/>
              <a:t>Calumet River (from Lake Michigan to the O’Brien Lock and Dam); and</a:t>
            </a:r>
          </a:p>
          <a:p>
            <a:pPr marL="514350" indent="-514350">
              <a:buFont typeface="+mj-lt"/>
              <a:buAutoNum type="arabicPeriod"/>
            </a:pPr>
            <a:r>
              <a:rPr lang="en-US" sz="2200" dirty="0" smtClean="0"/>
              <a:t> North Shore Channel (from Lake Michigan to the O’Brien WRF). </a:t>
            </a:r>
          </a:p>
          <a:p>
            <a:r>
              <a:rPr lang="en-US" dirty="0" smtClean="0"/>
              <a:t>These segments were originally Secondary Contact and Indigenous Aquatic Life Use (IAL) use waters. </a:t>
            </a:r>
          </a:p>
        </p:txBody>
      </p:sp>
      <p:sp>
        <p:nvSpPr>
          <p:cNvPr id="4" name="Slide Number Placeholder 3"/>
          <p:cNvSpPr>
            <a:spLocks noGrp="1"/>
          </p:cNvSpPr>
          <p:nvPr>
            <p:ph type="sldNum" sz="quarter" idx="12"/>
          </p:nvPr>
        </p:nvSpPr>
        <p:spPr/>
        <p:txBody>
          <a:bodyPr/>
          <a:lstStyle/>
          <a:p>
            <a:fld id="{7746C448-F9B8-45BF-8D81-FEF6674A96B2}" type="slidenum">
              <a:rPr lang="en-US" smtClean="0"/>
              <a:t>7</a:t>
            </a:fld>
            <a:endParaRPr lang="en-US"/>
          </a:p>
        </p:txBody>
      </p:sp>
    </p:spTree>
    <p:extLst>
      <p:ext uri="{BB962C8B-B14F-4D97-AF65-F5344CB8AC3E}">
        <p14:creationId xmlns:p14="http://schemas.microsoft.com/office/powerpoint/2010/main" val="291255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219869589"/>
              </p:ext>
            </p:extLst>
          </p:nvPr>
        </p:nvGraphicFramePr>
        <p:xfrm>
          <a:off x="1752600" y="11454"/>
          <a:ext cx="5257800" cy="6804838"/>
        </p:xfrm>
        <a:graphic>
          <a:graphicData uri="http://schemas.openxmlformats.org/presentationml/2006/ole">
            <mc:AlternateContent xmlns:mc="http://schemas.openxmlformats.org/markup-compatibility/2006">
              <mc:Choice xmlns:v="urn:schemas-microsoft-com:vml" Requires="v">
                <p:oleObj spid="_x0000_s2117" name="Acrobat Document" r:id="rId3" imgW="5829233" imgH="7543775" progId="AcroExch.Document.11">
                  <p:embed/>
                </p:oleObj>
              </mc:Choice>
              <mc:Fallback>
                <p:oleObj name="Acrobat Document" r:id="rId3" imgW="5829233" imgH="7543775" progId="AcroExch.Document.11">
                  <p:embed/>
                  <p:pic>
                    <p:nvPicPr>
                      <p:cNvPr id="0" name=""/>
                      <p:cNvPicPr/>
                      <p:nvPr/>
                    </p:nvPicPr>
                    <p:blipFill>
                      <a:blip r:embed="rId4"/>
                      <a:stretch>
                        <a:fillRect/>
                      </a:stretch>
                    </p:blipFill>
                    <p:spPr>
                      <a:xfrm>
                        <a:off x="1752600" y="11454"/>
                        <a:ext cx="5257800" cy="6804838"/>
                      </a:xfrm>
                      <a:prstGeom prst="rect">
                        <a:avLst/>
                      </a:prstGeom>
                    </p:spPr>
                  </p:pic>
                </p:oleObj>
              </mc:Fallback>
            </mc:AlternateContent>
          </a:graphicData>
        </a:graphic>
      </p:graphicFrame>
    </p:spTree>
    <p:extLst>
      <p:ext uri="{BB962C8B-B14F-4D97-AF65-F5344CB8AC3E}">
        <p14:creationId xmlns:p14="http://schemas.microsoft.com/office/powerpoint/2010/main" val="4122898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a:t>Chicago Area Waterway Rulemaking (R08-9)</a:t>
            </a:r>
          </a:p>
        </p:txBody>
      </p:sp>
      <p:sp>
        <p:nvSpPr>
          <p:cNvPr id="3" name="Content Placeholder 2"/>
          <p:cNvSpPr>
            <a:spLocks noGrp="1"/>
          </p:cNvSpPr>
          <p:nvPr>
            <p:ph idx="1"/>
          </p:nvPr>
        </p:nvSpPr>
        <p:spPr>
          <a:xfrm>
            <a:off x="457200" y="1981200"/>
            <a:ext cx="8229600" cy="4343400"/>
          </a:xfrm>
        </p:spPr>
        <p:txBody>
          <a:bodyPr>
            <a:normAutofit fontScale="92500" lnSpcReduction="10000"/>
          </a:bodyPr>
          <a:lstStyle/>
          <a:p>
            <a:r>
              <a:rPr lang="en-US" dirty="0"/>
              <a:t>Four sub-dockets were established in March 2010. </a:t>
            </a:r>
          </a:p>
          <a:p>
            <a:pPr lvl="1"/>
            <a:r>
              <a:rPr lang="en-US" dirty="0" smtClean="0"/>
              <a:t>Sub-docket A: Completed. Addressed issues related to Recreational Use designations.</a:t>
            </a:r>
          </a:p>
          <a:p>
            <a:pPr lvl="1"/>
            <a:r>
              <a:rPr lang="en-US" dirty="0" smtClean="0"/>
              <a:t>Sub-docket B: Completed. Addressed issues related to disinfection and whether or not disinfection may or may not be necessary to meet those designations. </a:t>
            </a:r>
          </a:p>
          <a:p>
            <a:pPr lvl="1"/>
            <a:r>
              <a:rPr lang="en-US" dirty="0" smtClean="0"/>
              <a:t>Sub-docket C: Completed, but </a:t>
            </a:r>
            <a:r>
              <a:rPr lang="en-US" dirty="0"/>
              <a:t>c</a:t>
            </a:r>
            <a:r>
              <a:rPr lang="en-US" dirty="0" smtClean="0"/>
              <a:t>urrently under review by USEPA. Addressed proposed Aquatic Life Uses. </a:t>
            </a:r>
          </a:p>
          <a:p>
            <a:pPr lvl="1"/>
            <a:r>
              <a:rPr lang="en-US" dirty="0" smtClean="0"/>
              <a:t>Sub-docket D: First Notice was published on October 1. 2014. Addresses water quality standards and the criteria which are necessary to meet the Aquatic Life Use designations. </a:t>
            </a:r>
            <a:r>
              <a:rPr lang="en-US" dirty="0"/>
              <a:t>First notice comments were submitted in November, 2014.</a:t>
            </a:r>
          </a:p>
        </p:txBody>
      </p:sp>
      <p:sp>
        <p:nvSpPr>
          <p:cNvPr id="4" name="Slide Number Placeholder 3"/>
          <p:cNvSpPr>
            <a:spLocks noGrp="1"/>
          </p:cNvSpPr>
          <p:nvPr>
            <p:ph type="sldNum" sz="quarter" idx="12"/>
          </p:nvPr>
        </p:nvSpPr>
        <p:spPr/>
        <p:txBody>
          <a:bodyPr/>
          <a:lstStyle/>
          <a:p>
            <a:fld id="{7746C448-F9B8-45BF-8D81-FEF6674A96B2}" type="slidenum">
              <a:rPr lang="en-US" smtClean="0"/>
              <a:t>9</a:t>
            </a:fld>
            <a:endParaRPr lang="en-US"/>
          </a:p>
        </p:txBody>
      </p:sp>
    </p:spTree>
    <p:extLst>
      <p:ext uri="{BB962C8B-B14F-4D97-AF65-F5344CB8AC3E}">
        <p14:creationId xmlns:p14="http://schemas.microsoft.com/office/powerpoint/2010/main" val="28957573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2203</TotalTime>
  <Words>2562</Words>
  <Application>Microsoft Office PowerPoint</Application>
  <PresentationFormat>On-screen Show (4:3)</PresentationFormat>
  <Paragraphs>386</Paragraphs>
  <Slides>46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Flow</vt:lpstr>
      <vt:lpstr>Acrobat Document</vt:lpstr>
      <vt:lpstr>Chloride Issue in the Chicago Area Waterway System </vt:lpstr>
      <vt:lpstr>Chicago Area Waterway Rulemaking (R08-9)</vt:lpstr>
      <vt:lpstr>Chicago Area Waterway Rulemaking (R08-9)</vt:lpstr>
      <vt:lpstr>Chicago Area Waterway Rulemaking (R08-9)</vt:lpstr>
      <vt:lpstr>Chicago Area Waterway Rulemaking (R08-9)</vt:lpstr>
      <vt:lpstr>Chicago Area Waterway Rulemaking (R08-9)</vt:lpstr>
      <vt:lpstr>Chicago Area Waterway Rulemaking (R08-9)</vt:lpstr>
      <vt:lpstr>PowerPoint Presentation</vt:lpstr>
      <vt:lpstr>Chicago Area Waterway Rulemaking (R08-9)</vt:lpstr>
      <vt:lpstr>Chloride Standard being proposed by the Board in its Frist Notice Opinion and Order </vt:lpstr>
      <vt:lpstr>Other proposals before the Board based on First Notice Comments to the Board</vt:lpstr>
      <vt:lpstr>Reports/Data on Chloride Concentrations in Illinois Streams</vt:lpstr>
      <vt:lpstr>Urban Stream Contamination Increasing Rapidly Due to Road Salt</vt:lpstr>
      <vt:lpstr>Kelly et al. Report, 2012</vt:lpstr>
      <vt:lpstr> Continued </vt:lpstr>
      <vt:lpstr>MWRDGC</vt:lpstr>
      <vt:lpstr>Chloride percentages above 500 mg/L Jan. 2001 through Dec. 2012 (Dec. – March)</vt:lpstr>
      <vt:lpstr>Possible Scenarios</vt:lpstr>
      <vt:lpstr>Implications on Point and Non-Point Sources </vt:lpstr>
      <vt:lpstr>Implications</vt:lpstr>
      <vt:lpstr>NPDES</vt:lpstr>
      <vt:lpstr>MS4</vt:lpstr>
      <vt:lpstr>Continued  </vt:lpstr>
      <vt:lpstr>401</vt:lpstr>
      <vt:lpstr>Possible Solutions</vt:lpstr>
      <vt:lpstr>Regulatory Relief</vt:lpstr>
      <vt:lpstr>Regulatory Relief</vt:lpstr>
      <vt:lpstr>Regulatory Relief  </vt:lpstr>
      <vt:lpstr>Variance  </vt:lpstr>
      <vt:lpstr>Variance – State Regulations</vt:lpstr>
      <vt:lpstr>Petition Content Requirements</vt:lpstr>
      <vt:lpstr>Agency Investigation and Recommendation </vt:lpstr>
      <vt:lpstr>Variance – Federal Regulations</vt:lpstr>
      <vt:lpstr>Removal of Use - 10g Factors</vt:lpstr>
      <vt:lpstr>Potential Components of Demonstration </vt:lpstr>
      <vt:lpstr>Potential Components of Demonstration </vt:lpstr>
      <vt:lpstr>Variance Types </vt:lpstr>
      <vt:lpstr>Requirements</vt:lpstr>
      <vt:lpstr>Renewal</vt:lpstr>
      <vt:lpstr>Proposed Variance Concept</vt:lpstr>
      <vt:lpstr>Watershed </vt:lpstr>
      <vt:lpstr>Applicability to Non-Winter Months</vt:lpstr>
      <vt:lpstr>Applicability to Winter Months</vt:lpstr>
      <vt:lpstr>BMPs list</vt:lpstr>
      <vt:lpstr>What we are asking…</vt:lpstr>
      <vt:lpstr>Workgroup</vt:lpstr>
    </vt:vector>
  </TitlesOfParts>
  <Company>State of Illinois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Chlorides in the CAWS</dc:title>
  <dc:creator>Scott Twait</dc:creator>
  <cp:lastModifiedBy>Kim, John J.</cp:lastModifiedBy>
  <cp:revision>297</cp:revision>
  <cp:lastPrinted>2015-01-22T21:02:34Z</cp:lastPrinted>
  <dcterms:created xsi:type="dcterms:W3CDTF">2014-06-13T19:18:55Z</dcterms:created>
  <dcterms:modified xsi:type="dcterms:W3CDTF">2015-01-22T21:59:06Z</dcterms:modified>
</cp:coreProperties>
</file>