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7"/>
  </p:notesMasterIdLst>
  <p:handoutMasterIdLst>
    <p:handoutMasterId r:id="rId18"/>
  </p:handoutMasterIdLst>
  <p:sldIdLst>
    <p:sldId id="644" r:id="rId2"/>
    <p:sldId id="702" r:id="rId3"/>
    <p:sldId id="703" r:id="rId4"/>
    <p:sldId id="729" r:id="rId5"/>
    <p:sldId id="704" r:id="rId6"/>
    <p:sldId id="705" r:id="rId7"/>
    <p:sldId id="706" r:id="rId8"/>
    <p:sldId id="707" r:id="rId9"/>
    <p:sldId id="709" r:id="rId10"/>
    <p:sldId id="710" r:id="rId11"/>
    <p:sldId id="708" r:id="rId12"/>
    <p:sldId id="711" r:id="rId13"/>
    <p:sldId id="714" r:id="rId14"/>
    <p:sldId id="715" r:id="rId15"/>
    <p:sldId id="670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686C6"/>
    <a:srgbClr val="74C5FC"/>
    <a:srgbClr val="99CCFF"/>
    <a:srgbClr val="66CCFF"/>
    <a:srgbClr val="3399FF"/>
    <a:srgbClr val="0066CC"/>
    <a:srgbClr val="FF3300"/>
    <a:srgbClr val="045F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63" autoAdjust="0"/>
    <p:restoredTop sz="94236" autoAdjust="0"/>
  </p:normalViewPr>
  <p:slideViewPr>
    <p:cSldViewPr>
      <p:cViewPr>
        <p:scale>
          <a:sx n="60" d="100"/>
          <a:sy n="60" d="100"/>
        </p:scale>
        <p:origin x="-58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302"/>
    </p:cViewPr>
  </p:sorterViewPr>
  <p:notesViewPr>
    <p:cSldViewPr>
      <p:cViewPr>
        <p:scale>
          <a:sx n="100" d="100"/>
          <a:sy n="100" d="100"/>
        </p:scale>
        <p:origin x="-294" y="1086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1" tIns="46209" rIns="92421" bIns="46209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solidFill>
                  <a:schemeClr val="tx1"/>
                </a:solidFill>
                <a:latin typeface="Swis721 Ex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1" tIns="46209" rIns="92421" bIns="46209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solidFill>
                  <a:schemeClr val="tx1"/>
                </a:solidFill>
                <a:latin typeface="Swis721 Ex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4285"/>
            <a:ext cx="3026622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1" tIns="46209" rIns="92421" bIns="46209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solidFill>
                  <a:schemeClr val="tx1"/>
                </a:solidFill>
                <a:latin typeface="Swis721 Ex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4285"/>
            <a:ext cx="3026622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1" tIns="46209" rIns="92421" bIns="46209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solidFill>
                  <a:schemeClr val="tx1"/>
                </a:solidFill>
                <a:latin typeface="Swis721 Ex BT" pitchFamily="34" charset="0"/>
              </a:defRPr>
            </a:lvl1pPr>
          </a:lstStyle>
          <a:p>
            <a:pPr>
              <a:defRPr/>
            </a:pPr>
            <a:fld id="{C89B4C55-F703-40E5-B074-EA8D413D9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807" cy="45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7" rIns="91172" bIns="45587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 b="0">
                <a:solidFill>
                  <a:schemeClr val="tx1"/>
                </a:solidFill>
                <a:latin typeface="Swis721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34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64716" y="0"/>
            <a:ext cx="3050392" cy="45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7" rIns="91172" bIns="45587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200" b="0">
                <a:solidFill>
                  <a:schemeClr val="tx1"/>
                </a:solidFill>
                <a:latin typeface="Swis721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88975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326" y="4443142"/>
            <a:ext cx="5110395" cy="413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7" rIns="91172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34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6798"/>
            <a:ext cx="3048807" cy="46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7" rIns="91172" bIns="45587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 b="0">
                <a:solidFill>
                  <a:schemeClr val="tx1"/>
                </a:solidFill>
                <a:latin typeface="Swis721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34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4716" y="8806798"/>
            <a:ext cx="3050392" cy="46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7" rIns="91172" bIns="45587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200" b="0">
                <a:solidFill>
                  <a:schemeClr val="tx1"/>
                </a:solidFill>
                <a:latin typeface="Swis721 BT" pitchFamily="34" charset="0"/>
              </a:defRPr>
            </a:lvl1pPr>
          </a:lstStyle>
          <a:p>
            <a:pPr>
              <a:defRPr/>
            </a:pPr>
            <a:fld id="{A557E3E6-B9B0-41D9-A45B-B30205E04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wis721 Ex B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wis721 Ex B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wis721 Ex B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wis721 Ex B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wis721 Ex B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E3E6-B9B0-41D9-A45B-B30205E04F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8739F-7523-410B-B780-5875E84A4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11F98-10EB-45A7-B987-5BF6DEEEC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2192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192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3CB81-06B9-48EB-B5E2-D0DAE65F6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1219200"/>
            <a:ext cx="8229600" cy="582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B0917-82D1-4227-853D-F4B1C951C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25146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C242B-30E2-4776-BF91-07D2F05BF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754E7-B6A2-4636-B274-37CF8E58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E13CA-EFDC-4996-86D0-89CAA361C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514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514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6CE99-4521-439A-9105-7F09246DA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7235-31CF-4484-87DE-7D4359E03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2481B-8D65-4196-B866-7754537D0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B1D92-1E13-46C9-B72D-20D5597EC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9F3B4-AB4E-478F-99F8-1656238B2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04249-561A-44A1-A3BB-F35B9F1D1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owerpoint-backgroun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219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514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295400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accent1"/>
                </a:solidFill>
                <a:latin typeface="Arial" charset="0"/>
              </a:defRPr>
            </a:lvl1pPr>
          </a:lstStyle>
          <a:p>
            <a:pPr>
              <a:defRPr/>
            </a:pPr>
            <a:fld id="{F6B6A71D-3F84-41CA-B952-066D818F1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500" i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wrd.org/irj/portal/anonymous/CAWSChloride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anjay.sofat@illinois.gov" TargetMode="External"/><Relationship Id="rId2" Type="http://schemas.openxmlformats.org/officeDocument/2006/relationships/hyperlink" Target="mailto:antonio.quintanilla@mwrd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90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2015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Tony Quintanilla, </a:t>
            </a:r>
            <a:r>
              <a:rPr lang="en-US" dirty="0" smtClean="0"/>
              <a:t>MWRD</a:t>
            </a:r>
          </a:p>
          <a:p>
            <a:pPr algn="ctr">
              <a:buNone/>
            </a:pPr>
            <a:r>
              <a:rPr lang="en-US" dirty="0" smtClean="0"/>
              <a:t>Adam Gronski, MWRD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Chicago Area Waterway System (CAWS) </a:t>
            </a:r>
            <a:br>
              <a:rPr lang="en-US" dirty="0" smtClean="0"/>
            </a:br>
            <a:r>
              <a:rPr lang="en-US" dirty="0" smtClean="0"/>
              <a:t>Chloride Reduction Initiative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BMP Training Workshops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5146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Begin workshops in the Summer to Fall of 2015: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err="1" smtClean="0">
                <a:latin typeface="+mn-lt"/>
              </a:rPr>
              <a:t>BMPs</a:t>
            </a:r>
            <a:r>
              <a:rPr lang="en-US" sz="2200" b="0" dirty="0" smtClean="0">
                <a:latin typeface="+mn-lt"/>
              </a:rPr>
              <a:t> for deicing of:</a:t>
            </a:r>
          </a:p>
          <a:p>
            <a:pPr marL="1188720" lvl="2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Roads</a:t>
            </a:r>
          </a:p>
          <a:p>
            <a:pPr marL="1188720" lvl="2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Parking lots and sidewalks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Presenters from the Chicago area.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Best methods, equipment and products for winter de-icing. 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Equipment demonstrations.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200" b="0" dirty="0" smtClean="0">
              <a:latin typeface="+mn-lt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Variance Petition Overview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5146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A variance is a temporary exemption from any specified rule, regulation, requirement or order of the Board…for a period of time not to exceed five years (Title 35, Part 104, Subpart B).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Extensions of the variance may be granted.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Variance is granted when the petitioner presents adequate proof that compliance with the rule would impose an arbitrary or unreasonable hardship.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2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Variance Preparation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438400"/>
            <a:ext cx="8742066" cy="40386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Steering Committee will hire legal counsel on behalf of the work group.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Members will contribute equally towards legal fees. 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Fees to be determined.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Legal counsel will work through the Steering Committee to request member information for the preparation of the variance petition.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Steering Committee will coordinate with Work Group members to provide information in support of the petition for variance.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Legal counsel will submit variance petition to </a:t>
            </a:r>
            <a:r>
              <a:rPr lang="en-US" sz="2200" b="0" dirty="0" err="1" smtClean="0">
                <a:solidFill>
                  <a:schemeClr val="bg1"/>
                </a:solidFill>
                <a:latin typeface="+mn-lt"/>
                <a:cs typeface="+mn-cs"/>
              </a:rPr>
              <a:t>IPCB</a:t>
            </a:r>
            <a:r>
              <a:rPr lang="en-US" sz="2200" b="0" dirty="0" smtClean="0">
                <a:latin typeface="+mn-lt"/>
              </a:rPr>
              <a:t>.</a:t>
            </a: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Survey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981200"/>
            <a:ext cx="8742066" cy="44958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Please complete survey found on our website: </a:t>
            </a:r>
            <a:r>
              <a:rPr lang="en-US" sz="2400" u="sng" dirty="0" err="1" smtClean="0">
                <a:hlinkClick r:id="rId2"/>
              </a:rPr>
              <a:t>www.mwrd.org/irj/portal/anonymous/CAWSChloride</a:t>
            </a:r>
            <a:endParaRPr lang="en-US" sz="2200" b="0" dirty="0" smtClean="0">
              <a:latin typeface="+mn-lt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Contact information.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Interest of your organization in participating in this stakeholder work group.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Interest in participating in the Steering Committee or sub-committees.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Interest in attending or presenting at future training workshops.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S</a:t>
            </a: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alt use information.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Please complete and return the survey as soon as possible.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Address information is on the survey form. </a:t>
            </a: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Next Steps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438400"/>
            <a:ext cx="8742066" cy="40386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Steering Committee will: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Compile initial survey information.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Initiate process to hire legal counsel for preparation of variance petition.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Provide updates to the membership.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Schedule membership meetings.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Q/A</a:t>
            </a:r>
            <a:br>
              <a:rPr lang="en-US" dirty="0" smtClean="0"/>
            </a:br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229600" cy="4144963"/>
          </a:xfrm>
        </p:spPr>
        <p:txBody>
          <a:bodyPr/>
          <a:lstStyle/>
          <a:p>
            <a:pPr marL="274320" lvl="0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3200" dirty="0" smtClean="0"/>
              <a:t>Contact information:</a:t>
            </a:r>
          </a:p>
          <a:p>
            <a:pPr marL="674370" lvl="1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dirty="0" smtClean="0"/>
              <a:t>Tony Quintanilla, MWRD: 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dirty="0" smtClean="0">
                <a:hlinkClick r:id="rId2"/>
              </a:rPr>
              <a:t>antonio.quintanilla@mwrd.org</a:t>
            </a:r>
            <a:r>
              <a:rPr lang="en-US" sz="2000" dirty="0" smtClean="0"/>
              <a:t>  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dirty="0" smtClean="0"/>
              <a:t>(312) 751-5102</a:t>
            </a:r>
          </a:p>
          <a:p>
            <a:pPr marL="674370" lvl="1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dirty="0" smtClean="0"/>
              <a:t>Sanjay Sofat, IEPA: 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dirty="0" smtClean="0">
                <a:hlinkClick r:id="rId3"/>
              </a:rPr>
              <a:t>sanjay.sofat@illinois.gov</a:t>
            </a:r>
            <a:endParaRPr lang="en-US" sz="2000" dirty="0" smtClean="0"/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dirty="0" smtClean="0"/>
              <a:t>(217) 782-3397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endParaRPr lang="en-US" sz="2000" dirty="0" smtClean="0"/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Agenda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9718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Introduction.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Presentation of chloride issue.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Purpose of CAWS chloride reduction initiative.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Role of stakeholders.</a:t>
            </a:r>
            <a:endParaRPr lang="en-US" sz="2000" b="0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Rulemaking Overview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2819400"/>
            <a:ext cx="8742066" cy="3962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Use Attainability Analysis (</a:t>
            </a:r>
            <a:r>
              <a:rPr lang="en-US" sz="2200" b="0" dirty="0" err="1" smtClean="0">
                <a:latin typeface="+mn-lt"/>
              </a:rPr>
              <a:t>UAA</a:t>
            </a:r>
            <a:r>
              <a:rPr lang="en-US" sz="2200" b="0" dirty="0" smtClean="0">
                <a:latin typeface="+mn-lt"/>
              </a:rPr>
              <a:t>) Rulemaking – Docket #</a:t>
            </a:r>
            <a:r>
              <a:rPr lang="en-US" sz="2200" b="0" dirty="0" err="1" smtClean="0">
                <a:latin typeface="+mn-lt"/>
              </a:rPr>
              <a:t>R08</a:t>
            </a:r>
            <a:r>
              <a:rPr lang="en-US" sz="2200" b="0" dirty="0" smtClean="0">
                <a:latin typeface="+mn-lt"/>
              </a:rPr>
              <a:t>-09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Illinois Pollution Control Board (</a:t>
            </a:r>
            <a:r>
              <a:rPr lang="en-US" sz="2200" b="0" dirty="0" err="1" smtClean="0">
                <a:latin typeface="+mn-lt"/>
              </a:rPr>
              <a:t>IPCB</a:t>
            </a:r>
            <a:r>
              <a:rPr lang="en-US" sz="2200" b="0" dirty="0" smtClean="0">
                <a:latin typeface="+mn-lt"/>
              </a:rPr>
              <a:t>) will issue new water quality standards for the CAWS including proposed chloride standards.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CAWS do not meet the proposed chloride standard of 500 mg/L.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Final rule expected by the end of 2015.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tabLst/>
              <a:defRPr/>
            </a:pPr>
            <a:endParaRPr lang="en-US" sz="22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76650" y="76200"/>
            <a:ext cx="5314950" cy="6626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1143000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Chicago Area Waterway System (CAWS) Watersheds: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Chicago River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Calumet River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Cal-Sag Channel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638800" y="0"/>
            <a:ext cx="2362200" cy="6629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791200" y="685800"/>
            <a:ext cx="1905000" cy="53340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 rot="20839208">
            <a:off x="6069426" y="470786"/>
            <a:ext cx="1719146" cy="5641591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Chloride Issue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5908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tabLst/>
              <a:defRPr/>
            </a:pP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Need a stakeholder work group to develop best management practices (</a:t>
            </a:r>
            <a:r>
              <a:rPr lang="en-US" sz="2200" b="0" dirty="0" err="1" smtClean="0">
                <a:latin typeface="+mn-lt"/>
              </a:rPr>
              <a:t>BMPs</a:t>
            </a:r>
            <a:r>
              <a:rPr lang="en-US" sz="2200" b="0" dirty="0" smtClean="0">
                <a:latin typeface="+mn-lt"/>
              </a:rPr>
              <a:t>) to reduce chlorides discharging to the </a:t>
            </a:r>
            <a:r>
              <a:rPr lang="en-US" sz="2200" b="0" dirty="0" err="1" smtClean="0">
                <a:latin typeface="+mn-lt"/>
              </a:rPr>
              <a:t>CAWs</a:t>
            </a:r>
            <a:r>
              <a:rPr lang="en-US" sz="2200" b="0" dirty="0" smtClean="0">
                <a:latin typeface="+mn-lt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Need the work group to develop </a:t>
            </a:r>
            <a:r>
              <a:rPr lang="en-US" sz="2200" b="0" dirty="0" smtClean="0">
                <a:latin typeface="+mn-lt"/>
              </a:rPr>
              <a:t>a </a:t>
            </a: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variance petition (</a:t>
            </a:r>
            <a:r>
              <a:rPr lang="en-US" sz="2200" b="0" dirty="0" err="1" smtClean="0">
                <a:solidFill>
                  <a:schemeClr val="bg1"/>
                </a:solidFill>
                <a:latin typeface="+mn-lt"/>
                <a:cs typeface="+mn-cs"/>
              </a:rPr>
              <a:t>waterbody</a:t>
            </a: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 specific) to be presented to the </a:t>
            </a:r>
            <a:r>
              <a:rPr lang="en-US" sz="2200" b="0" dirty="0" err="1" smtClean="0">
                <a:solidFill>
                  <a:schemeClr val="bg1"/>
                </a:solidFill>
                <a:latin typeface="+mn-lt"/>
                <a:cs typeface="+mn-cs"/>
              </a:rPr>
              <a:t>IPCB</a:t>
            </a: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A variance from the standard would </a:t>
            </a: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allow time for </a:t>
            </a:r>
            <a:r>
              <a:rPr lang="en-US" sz="2200" b="0" dirty="0" err="1" smtClean="0">
                <a:solidFill>
                  <a:schemeClr val="bg1"/>
                </a:solidFill>
                <a:latin typeface="+mn-lt"/>
                <a:cs typeface="+mn-cs"/>
              </a:rPr>
              <a:t>BMPs</a:t>
            </a: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 to be developed and implemented and to monitor improvements.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tabLst/>
              <a:defRPr/>
            </a:pPr>
            <a:endParaRPr lang="en-US" sz="2200" b="0" dirty="0" smtClean="0">
              <a:latin typeface="+mn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tabLst/>
              <a:defRPr/>
            </a:pP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305800" cy="7746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Overview </a:t>
            </a:r>
            <a:r>
              <a:rPr lang="en-US" sz="4000" dirty="0" smtClean="0">
                <a:solidFill>
                  <a:schemeClr val="bg1"/>
                </a:solidFill>
              </a:rPr>
              <a:t>of the CAWS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Chloride Reduction Initiative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9718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Create a stakeholder work group to: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Promote and train on best management practices.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Prepare and submit the variance petition.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Monitor progress and compile data.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Stakeholder work group to be led by a Steering Committee.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Stakeholders and Their Role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1934" y="20574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Arial" pitchFamily="34" charset="0"/>
              <a:buChar char="•"/>
              <a:tabLst/>
              <a:defRPr/>
            </a:pPr>
            <a:endParaRPr lang="en-US" sz="2200" b="0" dirty="0" smtClean="0">
              <a:latin typeface="+mn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200" b="0" dirty="0" smtClean="0">
                <a:latin typeface="+mn-lt"/>
              </a:rPr>
              <a:t>Municipalities, Industry, State Agencies, Cook County, City of Chicago, Non-Governmental Organizations, and MWRD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200" b="0" dirty="0" smtClean="0">
                <a:latin typeface="+mn-lt"/>
              </a:rPr>
              <a:t>Develop </a:t>
            </a:r>
            <a:r>
              <a:rPr lang="en-US" sz="2200" b="0" dirty="0" err="1" smtClean="0">
                <a:latin typeface="+mn-lt"/>
              </a:rPr>
              <a:t>BMPs</a:t>
            </a:r>
            <a:r>
              <a:rPr lang="en-US" sz="2200" b="0" dirty="0" smtClean="0">
                <a:latin typeface="+mn-lt"/>
              </a:rPr>
              <a:t> for salt use reduction.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Implement </a:t>
            </a:r>
            <a:r>
              <a:rPr lang="en-US" sz="2200" b="0" dirty="0" err="1" smtClean="0">
                <a:latin typeface="+mn-lt"/>
              </a:rPr>
              <a:t>BMPs</a:t>
            </a:r>
            <a:r>
              <a:rPr lang="en-US" sz="2200" b="0" dirty="0" smtClean="0">
                <a:latin typeface="+mn-lt"/>
              </a:rPr>
              <a:t> to use salt efficiently for de-icing.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Learn and train on best methods, including workshops.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Document salt use reduction.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Participate in the variance petition process.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Contribut</a:t>
            </a:r>
            <a:r>
              <a:rPr lang="en-US" sz="2200" b="0" dirty="0" smtClean="0">
                <a:latin typeface="+mn-lt"/>
              </a:rPr>
              <a:t>e to the cost of preparing the variance petition.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Provide salt use information requested by the work group.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Work Group Membership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5146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Voluntary participation and led by a Steering Committee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Members are expected to: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Practice existing </a:t>
            </a:r>
            <a:r>
              <a:rPr lang="en-US" sz="2200" b="0" dirty="0" err="1" smtClean="0">
                <a:latin typeface="+mn-lt"/>
              </a:rPr>
              <a:t>BMPs</a:t>
            </a:r>
            <a:r>
              <a:rPr lang="en-US" sz="2200" b="0" dirty="0" smtClean="0">
                <a:latin typeface="+mn-lt"/>
              </a:rPr>
              <a:t> to use salt efficiently for de-icing.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Share knowledge of </a:t>
            </a:r>
            <a:r>
              <a:rPr lang="en-US" sz="2200" b="0" dirty="0" err="1" smtClean="0">
                <a:latin typeface="+mn-lt"/>
              </a:rPr>
              <a:t>BMPs</a:t>
            </a:r>
            <a:r>
              <a:rPr lang="en-US" sz="2200" b="0" dirty="0" smtClean="0">
                <a:latin typeface="+mn-lt"/>
              </a:rPr>
              <a:t> best methods for salt use reduction.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Develop and participate in BMP training workshops led by stakeholders.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Document salt use reduction and share data.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Contribute to the cost of preparing the variance petition by retaining legal counsel for the Work Group. 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Steering Committee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133600"/>
            <a:ext cx="8742066" cy="41910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Will lead on organizing training workshops for the work group.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Will lead on coordinating variance petition preparation for the work group.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Proposed: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Ad-Hoc members 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City of Chicago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Cook County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Councils of Government (four)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Illinois Department of Transportation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Industrial Sector </a:t>
            </a:r>
            <a:endParaRPr lang="en-US" sz="2000" b="0" dirty="0" smtClean="0">
              <a:latin typeface="+mn-lt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Illinois </a:t>
            </a:r>
            <a:r>
              <a:rPr lang="en-US" sz="2000" b="0" dirty="0" err="1" smtClean="0">
                <a:latin typeface="+mn-lt"/>
              </a:rPr>
              <a:t>Tollway</a:t>
            </a:r>
            <a:r>
              <a:rPr lang="en-US" sz="2000" b="0" dirty="0" smtClean="0">
                <a:latin typeface="+mn-lt"/>
              </a:rPr>
              <a:t> Authority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MWRD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rmplate">
  <a:themeElements>
    <a:clrScheme name="ter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r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r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r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r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r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r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r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r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termplate</Template>
  <TotalTime>16113</TotalTime>
  <Words>733</Words>
  <Application>Microsoft Office PowerPoint</Application>
  <PresentationFormat>On-screen Show (4:3)</PresentationFormat>
  <Paragraphs>107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termplate</vt:lpstr>
      <vt:lpstr>Chicago Area Waterway System (CAWS)  Chloride Reduction Initiative</vt:lpstr>
      <vt:lpstr>Agenda</vt:lpstr>
      <vt:lpstr>Rulemaking Overview</vt:lpstr>
      <vt:lpstr>Slide 4</vt:lpstr>
      <vt:lpstr>Chloride Issue</vt:lpstr>
      <vt:lpstr>Overview of the CAWS  Chloride Reduction Initiative</vt:lpstr>
      <vt:lpstr>Stakeholders and Their Role</vt:lpstr>
      <vt:lpstr>Work Group Membership</vt:lpstr>
      <vt:lpstr>Steering Committee</vt:lpstr>
      <vt:lpstr>BMP Training Workshops</vt:lpstr>
      <vt:lpstr>Variance Petition Overview</vt:lpstr>
      <vt:lpstr>Variance Preparation</vt:lpstr>
      <vt:lpstr>Survey</vt:lpstr>
      <vt:lpstr>Next Steps</vt:lpstr>
      <vt:lpstr>Q/A Thank you!</vt:lpstr>
    </vt:vector>
  </TitlesOfParts>
  <Company>MWRDGC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MWRDGC</dc:creator>
  <cp:lastModifiedBy>IT</cp:lastModifiedBy>
  <cp:revision>744</cp:revision>
  <cp:lastPrinted>2002-05-30T17:15:01Z</cp:lastPrinted>
  <dcterms:created xsi:type="dcterms:W3CDTF">2000-05-03T18:49:10Z</dcterms:created>
  <dcterms:modified xsi:type="dcterms:W3CDTF">2015-02-27T19:15:43Z</dcterms:modified>
</cp:coreProperties>
</file>